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2" r:id="rId2"/>
  </p:sldIdLst>
  <p:sldSz cx="30275213" cy="21383625"/>
  <p:notesSz cx="9931400" cy="67945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1" userDrawn="1">
          <p15:clr>
            <a:srgbClr val="A4A3A4"/>
          </p15:clr>
        </p15:guide>
        <p15:guide id="2" pos="673" userDrawn="1">
          <p15:clr>
            <a:srgbClr val="A4A3A4"/>
          </p15:clr>
        </p15:guide>
        <p15:guide id="3" pos="9626" userDrawn="1">
          <p15:clr>
            <a:srgbClr val="A4A3A4"/>
          </p15:clr>
        </p15:guide>
        <p15:guide id="4" pos="18398" userDrawn="1">
          <p15:clr>
            <a:srgbClr val="A4A3A4"/>
          </p15:clr>
        </p15:guide>
        <p15:guide id="5" orient="horz" pos="13176" userDrawn="1">
          <p15:clr>
            <a:srgbClr val="A4A3A4"/>
          </p15:clr>
        </p15:guide>
        <p15:guide id="6" orient="horz" pos="7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FF2"/>
    <a:srgbClr val="156082"/>
    <a:srgbClr val="CC6600"/>
    <a:srgbClr val="FF3300"/>
    <a:srgbClr val="CC0000"/>
    <a:srgbClr val="CC0066"/>
    <a:srgbClr val="800000"/>
    <a:srgbClr val="FF0066"/>
    <a:srgbClr val="FF99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84" autoAdjust="0"/>
    <p:restoredTop sz="94582" autoAdjust="0"/>
  </p:normalViewPr>
  <p:slideViewPr>
    <p:cSldViewPr snapToGrid="0" showGuides="1">
      <p:cViewPr>
        <p:scale>
          <a:sx n="84" d="100"/>
          <a:sy n="84" d="100"/>
        </p:scale>
        <p:origin x="-4548" y="-1398"/>
      </p:cViewPr>
      <p:guideLst>
        <p:guide orient="horz" pos="1961"/>
        <p:guide pos="673"/>
        <p:guide pos="9626"/>
        <p:guide pos="18398"/>
        <p:guide orient="horz" pos="13176"/>
        <p:guide orient="horz" pos="7824"/>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3713"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6100" y="0"/>
            <a:ext cx="4303713" cy="341313"/>
          </a:xfrm>
          <a:prstGeom prst="rect">
            <a:avLst/>
          </a:prstGeom>
        </p:spPr>
        <p:txBody>
          <a:bodyPr vert="horz" lIns="91440" tIns="45720" rIns="91440" bIns="45720" rtlCol="0"/>
          <a:lstStyle>
            <a:lvl1pPr algn="r">
              <a:defRPr sz="1200"/>
            </a:lvl1pPr>
          </a:lstStyle>
          <a:p>
            <a:fld id="{2BE98DC1-2162-447B-9510-29D7F4B9521E}" type="datetimeFigureOut">
              <a:rPr lang="en-GB" smtClean="0"/>
              <a:t>19/05/2026</a:t>
            </a:fld>
            <a:endParaRPr lang="en-GB"/>
          </a:p>
        </p:txBody>
      </p:sp>
      <p:sp>
        <p:nvSpPr>
          <p:cNvPr id="4" name="Slide Image Placeholder 3"/>
          <p:cNvSpPr>
            <a:spLocks noGrp="1" noRot="1" noChangeAspect="1"/>
          </p:cNvSpPr>
          <p:nvPr>
            <p:ph type="sldImg" idx="2"/>
          </p:nvPr>
        </p:nvSpPr>
        <p:spPr>
          <a:xfrm>
            <a:off x="3341688" y="849313"/>
            <a:ext cx="3248025"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3775" y="3270250"/>
            <a:ext cx="7943850" cy="26749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3188"/>
            <a:ext cx="4303713" cy="3413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6100" y="6453188"/>
            <a:ext cx="4303713" cy="341312"/>
          </a:xfrm>
          <a:prstGeom prst="rect">
            <a:avLst/>
          </a:prstGeom>
        </p:spPr>
        <p:txBody>
          <a:bodyPr vert="horz" lIns="91440" tIns="45720" rIns="91440" bIns="45720" rtlCol="0" anchor="b"/>
          <a:lstStyle>
            <a:lvl1pPr algn="r">
              <a:defRPr sz="1200"/>
            </a:lvl1pPr>
          </a:lstStyle>
          <a:p>
            <a:fld id="{0187CD05-9888-4A92-BEEA-0E2E7C49C7A5}" type="slidenum">
              <a:rPr lang="en-GB" smtClean="0"/>
              <a:t>‹#›</a:t>
            </a:fld>
            <a:endParaRPr lang="en-GB"/>
          </a:p>
        </p:txBody>
      </p:sp>
    </p:spTree>
    <p:extLst>
      <p:ext uri="{BB962C8B-B14F-4D97-AF65-F5344CB8AC3E}">
        <p14:creationId xmlns:p14="http://schemas.microsoft.com/office/powerpoint/2010/main" val="65142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3" y="3499592"/>
            <a:ext cx="25733931" cy="7444669"/>
          </a:xfrm>
        </p:spPr>
        <p:txBody>
          <a:bodyPr anchor="b"/>
          <a:lstStyle>
            <a:lvl1pPr algn="ctr">
              <a:defRPr sz="9910"/>
            </a:lvl1pPr>
          </a:lstStyle>
          <a:p>
            <a:r>
              <a:rPr lang="en-US"/>
              <a:t>Click to edit Master title style</a:t>
            </a:r>
            <a:endParaRPr lang="en-US" dirty="0"/>
          </a:p>
        </p:txBody>
      </p:sp>
      <p:sp>
        <p:nvSpPr>
          <p:cNvPr id="3" name="Subtitle 2"/>
          <p:cNvSpPr>
            <a:spLocks noGrp="1"/>
          </p:cNvSpPr>
          <p:nvPr>
            <p:ph type="subTitle" idx="1"/>
          </p:nvPr>
        </p:nvSpPr>
        <p:spPr>
          <a:xfrm>
            <a:off x="3784402" y="11231355"/>
            <a:ext cx="22706410" cy="5162758"/>
          </a:xfrm>
        </p:spPr>
        <p:txBody>
          <a:bodyPr/>
          <a:lstStyle>
            <a:lvl1pPr marL="0" indent="0" algn="ctr">
              <a:buNone/>
              <a:defRPr sz="3964"/>
            </a:lvl1pPr>
            <a:lvl2pPr marL="755134" indent="0" algn="ctr">
              <a:buNone/>
              <a:defRPr sz="3303"/>
            </a:lvl2pPr>
            <a:lvl3pPr marL="1510267" indent="0" algn="ctr">
              <a:buNone/>
              <a:defRPr sz="2973"/>
            </a:lvl3pPr>
            <a:lvl4pPr marL="2265401" indent="0" algn="ctr">
              <a:buNone/>
              <a:defRPr sz="2643"/>
            </a:lvl4pPr>
            <a:lvl5pPr marL="3020536" indent="0" algn="ctr">
              <a:buNone/>
              <a:defRPr sz="2643"/>
            </a:lvl5pPr>
            <a:lvl6pPr marL="3775669" indent="0" algn="ctr">
              <a:buNone/>
              <a:defRPr sz="2643"/>
            </a:lvl6pPr>
            <a:lvl7pPr marL="4530803" indent="0" algn="ctr">
              <a:buNone/>
              <a:defRPr sz="2643"/>
            </a:lvl7pPr>
            <a:lvl8pPr marL="5285936" indent="0" algn="ctr">
              <a:buNone/>
              <a:defRPr sz="2643"/>
            </a:lvl8pPr>
            <a:lvl9pPr marL="6041071" indent="0" algn="ctr">
              <a:buNone/>
              <a:defRPr sz="264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C0B953-D46D-4D2E-9843-C4483CF37FBB}"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3225478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0B953-D46D-4D2E-9843-C4483CF37FBB}"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3009523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1138480"/>
            <a:ext cx="6528093" cy="1812163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4" y="1138480"/>
            <a:ext cx="19205838" cy="181216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0B953-D46D-4D2E-9843-C4483CF37FBB}"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2942572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0B953-D46D-4D2E-9843-C4483CF37FBB}"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3804175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6" y="5331063"/>
            <a:ext cx="26112372" cy="8894992"/>
          </a:xfrm>
        </p:spPr>
        <p:txBody>
          <a:bodyPr anchor="b"/>
          <a:lstStyle>
            <a:lvl1pPr>
              <a:defRPr sz="9910"/>
            </a:lvl1pPr>
          </a:lstStyle>
          <a:p>
            <a:r>
              <a:rPr lang="en-US"/>
              <a:t>Click to edit Master title style</a:t>
            </a:r>
            <a:endParaRPr lang="en-US" dirty="0"/>
          </a:p>
        </p:txBody>
      </p:sp>
      <p:sp>
        <p:nvSpPr>
          <p:cNvPr id="3" name="Text Placeholder 2"/>
          <p:cNvSpPr>
            <a:spLocks noGrp="1"/>
          </p:cNvSpPr>
          <p:nvPr>
            <p:ph type="body" idx="1"/>
          </p:nvPr>
        </p:nvSpPr>
        <p:spPr>
          <a:xfrm>
            <a:off x="2065656" y="14310207"/>
            <a:ext cx="26112372" cy="4677667"/>
          </a:xfrm>
        </p:spPr>
        <p:txBody>
          <a:bodyPr/>
          <a:lstStyle>
            <a:lvl1pPr marL="0" indent="0">
              <a:buNone/>
              <a:defRPr sz="3964">
                <a:solidFill>
                  <a:schemeClr val="tx1">
                    <a:tint val="82000"/>
                  </a:schemeClr>
                </a:solidFill>
              </a:defRPr>
            </a:lvl1pPr>
            <a:lvl2pPr marL="755134" indent="0">
              <a:buNone/>
              <a:defRPr sz="3303">
                <a:solidFill>
                  <a:schemeClr val="tx1">
                    <a:tint val="82000"/>
                  </a:schemeClr>
                </a:solidFill>
              </a:defRPr>
            </a:lvl2pPr>
            <a:lvl3pPr marL="1510267" indent="0">
              <a:buNone/>
              <a:defRPr sz="2973">
                <a:solidFill>
                  <a:schemeClr val="tx1">
                    <a:tint val="82000"/>
                  </a:schemeClr>
                </a:solidFill>
              </a:defRPr>
            </a:lvl3pPr>
            <a:lvl4pPr marL="2265401" indent="0">
              <a:buNone/>
              <a:defRPr sz="2643">
                <a:solidFill>
                  <a:schemeClr val="tx1">
                    <a:tint val="82000"/>
                  </a:schemeClr>
                </a:solidFill>
              </a:defRPr>
            </a:lvl4pPr>
            <a:lvl5pPr marL="3020536" indent="0">
              <a:buNone/>
              <a:defRPr sz="2643">
                <a:solidFill>
                  <a:schemeClr val="tx1">
                    <a:tint val="82000"/>
                  </a:schemeClr>
                </a:solidFill>
              </a:defRPr>
            </a:lvl5pPr>
            <a:lvl6pPr marL="3775669" indent="0">
              <a:buNone/>
              <a:defRPr sz="2643">
                <a:solidFill>
                  <a:schemeClr val="tx1">
                    <a:tint val="82000"/>
                  </a:schemeClr>
                </a:solidFill>
              </a:defRPr>
            </a:lvl6pPr>
            <a:lvl7pPr marL="4530803" indent="0">
              <a:buNone/>
              <a:defRPr sz="2643">
                <a:solidFill>
                  <a:schemeClr val="tx1">
                    <a:tint val="82000"/>
                  </a:schemeClr>
                </a:solidFill>
              </a:defRPr>
            </a:lvl7pPr>
            <a:lvl8pPr marL="5285936" indent="0">
              <a:buNone/>
              <a:defRPr sz="2643">
                <a:solidFill>
                  <a:schemeClr val="tx1">
                    <a:tint val="82000"/>
                  </a:schemeClr>
                </a:solidFill>
              </a:defRPr>
            </a:lvl8pPr>
            <a:lvl9pPr marL="6041071" indent="0">
              <a:buNone/>
              <a:defRPr sz="2643">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C0B953-D46D-4D2E-9843-C4483CF37FBB}"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1094585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5692401"/>
            <a:ext cx="12866966" cy="13567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7" y="5692401"/>
            <a:ext cx="12866966" cy="13567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C0B953-D46D-4D2E-9843-C4483CF37FBB}"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3168816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1138486"/>
            <a:ext cx="26112372" cy="4133179"/>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5241960"/>
            <a:ext cx="12807832" cy="2569003"/>
          </a:xfrm>
        </p:spPr>
        <p:txBody>
          <a:bodyPr anchor="b"/>
          <a:lstStyle>
            <a:lvl1pPr marL="0" indent="0">
              <a:buNone/>
              <a:defRPr sz="3964" b="1"/>
            </a:lvl1pPr>
            <a:lvl2pPr marL="755134" indent="0">
              <a:buNone/>
              <a:defRPr sz="3303" b="1"/>
            </a:lvl2pPr>
            <a:lvl3pPr marL="1510267" indent="0">
              <a:buNone/>
              <a:defRPr sz="2973" b="1"/>
            </a:lvl3pPr>
            <a:lvl4pPr marL="2265401" indent="0">
              <a:buNone/>
              <a:defRPr sz="2643" b="1"/>
            </a:lvl4pPr>
            <a:lvl5pPr marL="3020536" indent="0">
              <a:buNone/>
              <a:defRPr sz="2643" b="1"/>
            </a:lvl5pPr>
            <a:lvl6pPr marL="3775669" indent="0">
              <a:buNone/>
              <a:defRPr sz="2643" b="1"/>
            </a:lvl6pPr>
            <a:lvl7pPr marL="4530803" indent="0">
              <a:buNone/>
              <a:defRPr sz="2643" b="1"/>
            </a:lvl7pPr>
            <a:lvl8pPr marL="5285936" indent="0">
              <a:buNone/>
              <a:defRPr sz="2643" b="1"/>
            </a:lvl8pPr>
            <a:lvl9pPr marL="6041071" indent="0">
              <a:buNone/>
              <a:defRPr sz="2643" b="1"/>
            </a:lvl9pPr>
          </a:lstStyle>
          <a:p>
            <a:pPr lvl="0"/>
            <a:r>
              <a:rPr lang="en-US"/>
              <a:t>Click to edit Master text styles</a:t>
            </a:r>
          </a:p>
        </p:txBody>
      </p:sp>
      <p:sp>
        <p:nvSpPr>
          <p:cNvPr id="4" name="Content Placeholder 3"/>
          <p:cNvSpPr>
            <a:spLocks noGrp="1"/>
          </p:cNvSpPr>
          <p:nvPr>
            <p:ph sz="half" idx="2"/>
          </p:nvPr>
        </p:nvSpPr>
        <p:spPr>
          <a:xfrm>
            <a:off x="2085368" y="7810964"/>
            <a:ext cx="12807832" cy="11488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5241960"/>
            <a:ext cx="12870909" cy="2569003"/>
          </a:xfrm>
        </p:spPr>
        <p:txBody>
          <a:bodyPr anchor="b"/>
          <a:lstStyle>
            <a:lvl1pPr marL="0" indent="0">
              <a:buNone/>
              <a:defRPr sz="3964" b="1"/>
            </a:lvl1pPr>
            <a:lvl2pPr marL="755134" indent="0">
              <a:buNone/>
              <a:defRPr sz="3303" b="1"/>
            </a:lvl2pPr>
            <a:lvl3pPr marL="1510267" indent="0">
              <a:buNone/>
              <a:defRPr sz="2973" b="1"/>
            </a:lvl3pPr>
            <a:lvl4pPr marL="2265401" indent="0">
              <a:buNone/>
              <a:defRPr sz="2643" b="1"/>
            </a:lvl4pPr>
            <a:lvl5pPr marL="3020536" indent="0">
              <a:buNone/>
              <a:defRPr sz="2643" b="1"/>
            </a:lvl5pPr>
            <a:lvl6pPr marL="3775669" indent="0">
              <a:buNone/>
              <a:defRPr sz="2643" b="1"/>
            </a:lvl6pPr>
            <a:lvl7pPr marL="4530803" indent="0">
              <a:buNone/>
              <a:defRPr sz="2643" b="1"/>
            </a:lvl7pPr>
            <a:lvl8pPr marL="5285936" indent="0">
              <a:buNone/>
              <a:defRPr sz="2643" b="1"/>
            </a:lvl8pPr>
            <a:lvl9pPr marL="6041071" indent="0">
              <a:buNone/>
              <a:defRPr sz="2643" b="1"/>
            </a:lvl9pPr>
          </a:lstStyle>
          <a:p>
            <a:pPr lvl="0"/>
            <a:r>
              <a:rPr lang="en-US"/>
              <a:t>Click to edit Master text styles</a:t>
            </a:r>
          </a:p>
        </p:txBody>
      </p:sp>
      <p:sp>
        <p:nvSpPr>
          <p:cNvPr id="6" name="Content Placeholder 5"/>
          <p:cNvSpPr>
            <a:spLocks noGrp="1"/>
          </p:cNvSpPr>
          <p:nvPr>
            <p:ph sz="quarter" idx="4"/>
          </p:nvPr>
        </p:nvSpPr>
        <p:spPr>
          <a:xfrm>
            <a:off x="15326828" y="7810964"/>
            <a:ext cx="12870909" cy="11488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C0B953-D46D-4D2E-9843-C4483CF37FBB}" type="datetimeFigureOut">
              <a:rPr lang="en-US" smtClean="0"/>
              <a:t>5/19/2026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3746320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C0B953-D46D-4D2E-9843-C4483CF37FBB}" type="datetimeFigureOut">
              <a:rPr lang="en-US" smtClean="0"/>
              <a:t>5/19/2026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694317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C0B953-D46D-4D2E-9843-C4483CF37FBB}" type="datetimeFigureOut">
              <a:rPr lang="en-US" smtClean="0"/>
              <a:t>5/19/2026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4157787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3" y="1425575"/>
            <a:ext cx="9764545" cy="4989512"/>
          </a:xfrm>
        </p:spPr>
        <p:txBody>
          <a:bodyPr anchor="b"/>
          <a:lstStyle>
            <a:lvl1pPr>
              <a:defRPr sz="5285"/>
            </a:lvl1pPr>
          </a:lstStyle>
          <a:p>
            <a:r>
              <a:rPr lang="en-US"/>
              <a:t>Click to edit Master title style</a:t>
            </a:r>
            <a:endParaRPr lang="en-US" dirty="0"/>
          </a:p>
        </p:txBody>
      </p:sp>
      <p:sp>
        <p:nvSpPr>
          <p:cNvPr id="3" name="Content Placeholder 2"/>
          <p:cNvSpPr>
            <a:spLocks noGrp="1"/>
          </p:cNvSpPr>
          <p:nvPr>
            <p:ph idx="1"/>
          </p:nvPr>
        </p:nvSpPr>
        <p:spPr>
          <a:xfrm>
            <a:off x="12870909" y="3078852"/>
            <a:ext cx="15326826" cy="15196233"/>
          </a:xfrm>
        </p:spPr>
        <p:txBody>
          <a:bodyPr/>
          <a:lstStyle>
            <a:lvl1pPr>
              <a:defRPr sz="5285"/>
            </a:lvl1pPr>
            <a:lvl2pPr>
              <a:defRPr sz="4625"/>
            </a:lvl2pPr>
            <a:lvl3pPr>
              <a:defRPr sz="3964"/>
            </a:lvl3pPr>
            <a:lvl4pPr>
              <a:defRPr sz="3303"/>
            </a:lvl4pPr>
            <a:lvl5pPr>
              <a:defRPr sz="3303"/>
            </a:lvl5pPr>
            <a:lvl6pPr>
              <a:defRPr sz="3303"/>
            </a:lvl6pPr>
            <a:lvl7pPr>
              <a:defRPr sz="3303"/>
            </a:lvl7pPr>
            <a:lvl8pPr>
              <a:defRPr sz="3303"/>
            </a:lvl8pPr>
            <a:lvl9pPr>
              <a:defRPr sz="330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3" y="6415089"/>
            <a:ext cx="9764545" cy="11884743"/>
          </a:xfrm>
        </p:spPr>
        <p:txBody>
          <a:bodyPr/>
          <a:lstStyle>
            <a:lvl1pPr marL="0" indent="0">
              <a:buNone/>
              <a:defRPr sz="2643"/>
            </a:lvl1pPr>
            <a:lvl2pPr marL="755134" indent="0">
              <a:buNone/>
              <a:defRPr sz="2312"/>
            </a:lvl2pPr>
            <a:lvl3pPr marL="1510267" indent="0">
              <a:buNone/>
              <a:defRPr sz="1982"/>
            </a:lvl3pPr>
            <a:lvl4pPr marL="2265401" indent="0">
              <a:buNone/>
              <a:defRPr sz="1652"/>
            </a:lvl4pPr>
            <a:lvl5pPr marL="3020536" indent="0">
              <a:buNone/>
              <a:defRPr sz="1652"/>
            </a:lvl5pPr>
            <a:lvl6pPr marL="3775669" indent="0">
              <a:buNone/>
              <a:defRPr sz="1652"/>
            </a:lvl6pPr>
            <a:lvl7pPr marL="4530803" indent="0">
              <a:buNone/>
              <a:defRPr sz="1652"/>
            </a:lvl7pPr>
            <a:lvl8pPr marL="5285936" indent="0">
              <a:buNone/>
              <a:defRPr sz="1652"/>
            </a:lvl8pPr>
            <a:lvl9pPr marL="6041071" indent="0">
              <a:buNone/>
              <a:defRPr sz="1652"/>
            </a:lvl9pPr>
          </a:lstStyle>
          <a:p>
            <a:pPr lvl="0"/>
            <a:r>
              <a:rPr lang="en-US"/>
              <a:t>Click to edit Master text styles</a:t>
            </a:r>
          </a:p>
        </p:txBody>
      </p:sp>
      <p:sp>
        <p:nvSpPr>
          <p:cNvPr id="5" name="Date Placeholder 4"/>
          <p:cNvSpPr>
            <a:spLocks noGrp="1"/>
          </p:cNvSpPr>
          <p:nvPr>
            <p:ph type="dt" sz="half" idx="10"/>
          </p:nvPr>
        </p:nvSpPr>
        <p:spPr/>
        <p:txBody>
          <a:bodyPr/>
          <a:lstStyle/>
          <a:p>
            <a:fld id="{6FC0B953-D46D-4D2E-9843-C4483CF37FBB}"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263672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3" y="1425575"/>
            <a:ext cx="9764545" cy="4989512"/>
          </a:xfrm>
        </p:spPr>
        <p:txBody>
          <a:bodyPr anchor="b"/>
          <a:lstStyle>
            <a:lvl1pPr>
              <a:defRPr sz="5285"/>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3078852"/>
            <a:ext cx="15326826" cy="15196233"/>
          </a:xfrm>
        </p:spPr>
        <p:txBody>
          <a:bodyPr anchor="t"/>
          <a:lstStyle>
            <a:lvl1pPr marL="0" indent="0">
              <a:buNone/>
              <a:defRPr sz="5285"/>
            </a:lvl1pPr>
            <a:lvl2pPr marL="755134" indent="0">
              <a:buNone/>
              <a:defRPr sz="4625"/>
            </a:lvl2pPr>
            <a:lvl3pPr marL="1510267" indent="0">
              <a:buNone/>
              <a:defRPr sz="3964"/>
            </a:lvl3pPr>
            <a:lvl4pPr marL="2265401" indent="0">
              <a:buNone/>
              <a:defRPr sz="3303"/>
            </a:lvl4pPr>
            <a:lvl5pPr marL="3020536" indent="0">
              <a:buNone/>
              <a:defRPr sz="3303"/>
            </a:lvl5pPr>
            <a:lvl6pPr marL="3775669" indent="0">
              <a:buNone/>
              <a:defRPr sz="3303"/>
            </a:lvl6pPr>
            <a:lvl7pPr marL="4530803" indent="0">
              <a:buNone/>
              <a:defRPr sz="3303"/>
            </a:lvl7pPr>
            <a:lvl8pPr marL="5285936" indent="0">
              <a:buNone/>
              <a:defRPr sz="3303"/>
            </a:lvl8pPr>
            <a:lvl9pPr marL="6041071" indent="0">
              <a:buNone/>
              <a:defRPr sz="3303"/>
            </a:lvl9pPr>
          </a:lstStyle>
          <a:p>
            <a:r>
              <a:rPr lang="en-US"/>
              <a:t>Click icon to add picture</a:t>
            </a:r>
            <a:endParaRPr lang="en-US" dirty="0"/>
          </a:p>
        </p:txBody>
      </p:sp>
      <p:sp>
        <p:nvSpPr>
          <p:cNvPr id="4" name="Text Placeholder 3"/>
          <p:cNvSpPr>
            <a:spLocks noGrp="1"/>
          </p:cNvSpPr>
          <p:nvPr>
            <p:ph type="body" sz="half" idx="2"/>
          </p:nvPr>
        </p:nvSpPr>
        <p:spPr>
          <a:xfrm>
            <a:off x="2085363" y="6415089"/>
            <a:ext cx="9764545" cy="11884743"/>
          </a:xfrm>
        </p:spPr>
        <p:txBody>
          <a:bodyPr/>
          <a:lstStyle>
            <a:lvl1pPr marL="0" indent="0">
              <a:buNone/>
              <a:defRPr sz="2643"/>
            </a:lvl1pPr>
            <a:lvl2pPr marL="755134" indent="0">
              <a:buNone/>
              <a:defRPr sz="2312"/>
            </a:lvl2pPr>
            <a:lvl3pPr marL="1510267" indent="0">
              <a:buNone/>
              <a:defRPr sz="1982"/>
            </a:lvl3pPr>
            <a:lvl4pPr marL="2265401" indent="0">
              <a:buNone/>
              <a:defRPr sz="1652"/>
            </a:lvl4pPr>
            <a:lvl5pPr marL="3020536" indent="0">
              <a:buNone/>
              <a:defRPr sz="1652"/>
            </a:lvl5pPr>
            <a:lvl6pPr marL="3775669" indent="0">
              <a:buNone/>
              <a:defRPr sz="1652"/>
            </a:lvl6pPr>
            <a:lvl7pPr marL="4530803" indent="0">
              <a:buNone/>
              <a:defRPr sz="1652"/>
            </a:lvl7pPr>
            <a:lvl8pPr marL="5285936" indent="0">
              <a:buNone/>
              <a:defRPr sz="1652"/>
            </a:lvl8pPr>
            <a:lvl9pPr marL="6041071" indent="0">
              <a:buNone/>
              <a:defRPr sz="1652"/>
            </a:lvl9pPr>
          </a:lstStyle>
          <a:p>
            <a:pPr lvl="0"/>
            <a:r>
              <a:rPr lang="en-US"/>
              <a:t>Click to edit Master text styles</a:t>
            </a:r>
          </a:p>
        </p:txBody>
      </p:sp>
      <p:sp>
        <p:nvSpPr>
          <p:cNvPr id="5" name="Date Placeholder 4"/>
          <p:cNvSpPr>
            <a:spLocks noGrp="1"/>
          </p:cNvSpPr>
          <p:nvPr>
            <p:ph type="dt" sz="half" idx="10"/>
          </p:nvPr>
        </p:nvSpPr>
        <p:spPr/>
        <p:txBody>
          <a:bodyPr/>
          <a:lstStyle/>
          <a:p>
            <a:fld id="{6FC0B953-D46D-4D2E-9843-C4483CF37FBB}"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CDF8B1-6973-470E-AB28-235CA0F474B3}" type="slidenum">
              <a:rPr lang="en-US" smtClean="0"/>
              <a:t>‹#›</a:t>
            </a:fld>
            <a:endParaRPr lang="en-US"/>
          </a:p>
        </p:txBody>
      </p:sp>
    </p:spTree>
    <p:extLst>
      <p:ext uri="{BB962C8B-B14F-4D97-AF65-F5344CB8AC3E}">
        <p14:creationId xmlns:p14="http://schemas.microsoft.com/office/powerpoint/2010/main" val="935880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1138486"/>
            <a:ext cx="26112372" cy="413317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5692401"/>
            <a:ext cx="26112372" cy="13567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19819458"/>
            <a:ext cx="6811923" cy="1138480"/>
          </a:xfrm>
          <a:prstGeom prst="rect">
            <a:avLst/>
          </a:prstGeom>
        </p:spPr>
        <p:txBody>
          <a:bodyPr vert="horz" lIns="91440" tIns="45720" rIns="91440" bIns="45720" rtlCol="0" anchor="ctr"/>
          <a:lstStyle>
            <a:lvl1pPr algn="l">
              <a:defRPr sz="1982">
                <a:solidFill>
                  <a:schemeClr val="tx1">
                    <a:tint val="82000"/>
                  </a:schemeClr>
                </a:solidFill>
              </a:defRPr>
            </a:lvl1pPr>
          </a:lstStyle>
          <a:p>
            <a:fld id="{6FC0B953-D46D-4D2E-9843-C4483CF37FBB}" type="datetimeFigureOut">
              <a:rPr lang="en-US" smtClean="0"/>
              <a:t>5/19/2026</a:t>
            </a:fld>
            <a:endParaRPr lang="en-US"/>
          </a:p>
        </p:txBody>
      </p:sp>
      <p:sp>
        <p:nvSpPr>
          <p:cNvPr id="5" name="Footer Placeholder 4"/>
          <p:cNvSpPr>
            <a:spLocks noGrp="1"/>
          </p:cNvSpPr>
          <p:nvPr>
            <p:ph type="ftr" sz="quarter" idx="3"/>
          </p:nvPr>
        </p:nvSpPr>
        <p:spPr>
          <a:xfrm>
            <a:off x="10028665" y="19819458"/>
            <a:ext cx="10217884" cy="1138480"/>
          </a:xfrm>
          <a:prstGeom prst="rect">
            <a:avLst/>
          </a:prstGeom>
        </p:spPr>
        <p:txBody>
          <a:bodyPr vert="horz" lIns="91440" tIns="45720" rIns="91440" bIns="45720" rtlCol="0" anchor="ctr"/>
          <a:lstStyle>
            <a:lvl1pPr algn="ctr">
              <a:defRPr sz="1982">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21381869" y="19819458"/>
            <a:ext cx="6811923" cy="1138480"/>
          </a:xfrm>
          <a:prstGeom prst="rect">
            <a:avLst/>
          </a:prstGeom>
        </p:spPr>
        <p:txBody>
          <a:bodyPr vert="horz" lIns="91440" tIns="45720" rIns="91440" bIns="45720" rtlCol="0" anchor="ctr"/>
          <a:lstStyle>
            <a:lvl1pPr algn="r">
              <a:defRPr sz="1982">
                <a:solidFill>
                  <a:schemeClr val="tx1">
                    <a:tint val="82000"/>
                  </a:schemeClr>
                </a:solidFill>
              </a:defRPr>
            </a:lvl1pPr>
          </a:lstStyle>
          <a:p>
            <a:fld id="{1FCDF8B1-6973-470E-AB28-235CA0F474B3}" type="slidenum">
              <a:rPr lang="en-US" smtClean="0"/>
              <a:t>‹#›</a:t>
            </a:fld>
            <a:endParaRPr lang="en-US"/>
          </a:p>
        </p:txBody>
      </p:sp>
    </p:spTree>
    <p:extLst>
      <p:ext uri="{BB962C8B-B14F-4D97-AF65-F5344CB8AC3E}">
        <p14:creationId xmlns:p14="http://schemas.microsoft.com/office/powerpoint/2010/main" val="38232305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510267" rtl="0" eaLnBrk="1" latinLnBrk="0" hangingPunct="1">
        <a:lnSpc>
          <a:spcPct val="90000"/>
        </a:lnSpc>
        <a:spcBef>
          <a:spcPct val="0"/>
        </a:spcBef>
        <a:buNone/>
        <a:defRPr sz="7267" kern="1200">
          <a:solidFill>
            <a:schemeClr val="tx1"/>
          </a:solidFill>
          <a:latin typeface="+mj-lt"/>
          <a:ea typeface="+mj-ea"/>
          <a:cs typeface="+mj-cs"/>
        </a:defRPr>
      </a:lvl1pPr>
    </p:titleStyle>
    <p:bodyStyle>
      <a:lvl1pPr marL="377567" indent="-377567" algn="l" defTabSz="1510267" rtl="0" eaLnBrk="1" latinLnBrk="0" hangingPunct="1">
        <a:lnSpc>
          <a:spcPct val="90000"/>
        </a:lnSpc>
        <a:spcBef>
          <a:spcPts val="1652"/>
        </a:spcBef>
        <a:buFont typeface="Arial" panose="020B0604020202020204" pitchFamily="34" charset="0"/>
        <a:buChar char="•"/>
        <a:defRPr sz="4625" kern="1200">
          <a:solidFill>
            <a:schemeClr val="tx1"/>
          </a:solidFill>
          <a:latin typeface="+mn-lt"/>
          <a:ea typeface="+mn-ea"/>
          <a:cs typeface="+mn-cs"/>
        </a:defRPr>
      </a:lvl1pPr>
      <a:lvl2pPr marL="1132700" indent="-377567" algn="l" defTabSz="1510267" rtl="0" eaLnBrk="1" latinLnBrk="0" hangingPunct="1">
        <a:lnSpc>
          <a:spcPct val="90000"/>
        </a:lnSpc>
        <a:spcBef>
          <a:spcPts val="826"/>
        </a:spcBef>
        <a:buFont typeface="Arial" panose="020B0604020202020204" pitchFamily="34" charset="0"/>
        <a:buChar char="•"/>
        <a:defRPr sz="3964" kern="1200">
          <a:solidFill>
            <a:schemeClr val="tx1"/>
          </a:solidFill>
          <a:latin typeface="+mn-lt"/>
          <a:ea typeface="+mn-ea"/>
          <a:cs typeface="+mn-cs"/>
        </a:defRPr>
      </a:lvl2pPr>
      <a:lvl3pPr marL="1887835" indent="-377567" algn="l" defTabSz="1510267" rtl="0" eaLnBrk="1" latinLnBrk="0" hangingPunct="1">
        <a:lnSpc>
          <a:spcPct val="90000"/>
        </a:lnSpc>
        <a:spcBef>
          <a:spcPts val="826"/>
        </a:spcBef>
        <a:buFont typeface="Arial" panose="020B0604020202020204" pitchFamily="34" charset="0"/>
        <a:buChar char="•"/>
        <a:defRPr sz="3303" kern="1200">
          <a:solidFill>
            <a:schemeClr val="tx1"/>
          </a:solidFill>
          <a:latin typeface="+mn-lt"/>
          <a:ea typeface="+mn-ea"/>
          <a:cs typeface="+mn-cs"/>
        </a:defRPr>
      </a:lvl3pPr>
      <a:lvl4pPr marL="2642969" indent="-377567" algn="l" defTabSz="1510267" rtl="0" eaLnBrk="1" latinLnBrk="0" hangingPunct="1">
        <a:lnSpc>
          <a:spcPct val="90000"/>
        </a:lnSpc>
        <a:spcBef>
          <a:spcPts val="826"/>
        </a:spcBef>
        <a:buFont typeface="Arial" panose="020B0604020202020204" pitchFamily="34" charset="0"/>
        <a:buChar char="•"/>
        <a:defRPr sz="2973" kern="1200">
          <a:solidFill>
            <a:schemeClr val="tx1"/>
          </a:solidFill>
          <a:latin typeface="+mn-lt"/>
          <a:ea typeface="+mn-ea"/>
          <a:cs typeface="+mn-cs"/>
        </a:defRPr>
      </a:lvl4pPr>
      <a:lvl5pPr marL="3398102" indent="-377567" algn="l" defTabSz="1510267" rtl="0" eaLnBrk="1" latinLnBrk="0" hangingPunct="1">
        <a:lnSpc>
          <a:spcPct val="90000"/>
        </a:lnSpc>
        <a:spcBef>
          <a:spcPts val="826"/>
        </a:spcBef>
        <a:buFont typeface="Arial" panose="020B0604020202020204" pitchFamily="34" charset="0"/>
        <a:buChar char="•"/>
        <a:defRPr sz="2973" kern="1200">
          <a:solidFill>
            <a:schemeClr val="tx1"/>
          </a:solidFill>
          <a:latin typeface="+mn-lt"/>
          <a:ea typeface="+mn-ea"/>
          <a:cs typeface="+mn-cs"/>
        </a:defRPr>
      </a:lvl5pPr>
      <a:lvl6pPr marL="4153236" indent="-377567" algn="l" defTabSz="1510267" rtl="0" eaLnBrk="1" latinLnBrk="0" hangingPunct="1">
        <a:lnSpc>
          <a:spcPct val="90000"/>
        </a:lnSpc>
        <a:spcBef>
          <a:spcPts val="826"/>
        </a:spcBef>
        <a:buFont typeface="Arial" panose="020B0604020202020204" pitchFamily="34" charset="0"/>
        <a:buChar char="•"/>
        <a:defRPr sz="2973" kern="1200">
          <a:solidFill>
            <a:schemeClr val="tx1"/>
          </a:solidFill>
          <a:latin typeface="+mn-lt"/>
          <a:ea typeface="+mn-ea"/>
          <a:cs typeface="+mn-cs"/>
        </a:defRPr>
      </a:lvl6pPr>
      <a:lvl7pPr marL="4908370" indent="-377567" algn="l" defTabSz="1510267" rtl="0" eaLnBrk="1" latinLnBrk="0" hangingPunct="1">
        <a:lnSpc>
          <a:spcPct val="90000"/>
        </a:lnSpc>
        <a:spcBef>
          <a:spcPts val="826"/>
        </a:spcBef>
        <a:buFont typeface="Arial" panose="020B0604020202020204" pitchFamily="34" charset="0"/>
        <a:buChar char="•"/>
        <a:defRPr sz="2973" kern="1200">
          <a:solidFill>
            <a:schemeClr val="tx1"/>
          </a:solidFill>
          <a:latin typeface="+mn-lt"/>
          <a:ea typeface="+mn-ea"/>
          <a:cs typeface="+mn-cs"/>
        </a:defRPr>
      </a:lvl7pPr>
      <a:lvl8pPr marL="5663504" indent="-377567" algn="l" defTabSz="1510267" rtl="0" eaLnBrk="1" latinLnBrk="0" hangingPunct="1">
        <a:lnSpc>
          <a:spcPct val="90000"/>
        </a:lnSpc>
        <a:spcBef>
          <a:spcPts val="826"/>
        </a:spcBef>
        <a:buFont typeface="Arial" panose="020B0604020202020204" pitchFamily="34" charset="0"/>
        <a:buChar char="•"/>
        <a:defRPr sz="2973" kern="1200">
          <a:solidFill>
            <a:schemeClr val="tx1"/>
          </a:solidFill>
          <a:latin typeface="+mn-lt"/>
          <a:ea typeface="+mn-ea"/>
          <a:cs typeface="+mn-cs"/>
        </a:defRPr>
      </a:lvl8pPr>
      <a:lvl9pPr marL="6418638" indent="-377567" algn="l" defTabSz="1510267" rtl="0" eaLnBrk="1" latinLnBrk="0" hangingPunct="1">
        <a:lnSpc>
          <a:spcPct val="90000"/>
        </a:lnSpc>
        <a:spcBef>
          <a:spcPts val="826"/>
        </a:spcBef>
        <a:buFont typeface="Arial" panose="020B0604020202020204" pitchFamily="34" charset="0"/>
        <a:buChar char="•"/>
        <a:defRPr sz="2973" kern="1200">
          <a:solidFill>
            <a:schemeClr val="tx1"/>
          </a:solidFill>
          <a:latin typeface="+mn-lt"/>
          <a:ea typeface="+mn-ea"/>
          <a:cs typeface="+mn-cs"/>
        </a:defRPr>
      </a:lvl9pPr>
    </p:bodyStyle>
    <p:otherStyle>
      <a:defPPr>
        <a:defRPr lang="en-US"/>
      </a:defPPr>
      <a:lvl1pPr marL="0" algn="l" defTabSz="1510267" rtl="0" eaLnBrk="1" latinLnBrk="0" hangingPunct="1">
        <a:defRPr sz="2973" kern="1200">
          <a:solidFill>
            <a:schemeClr val="tx1"/>
          </a:solidFill>
          <a:latin typeface="+mn-lt"/>
          <a:ea typeface="+mn-ea"/>
          <a:cs typeface="+mn-cs"/>
        </a:defRPr>
      </a:lvl1pPr>
      <a:lvl2pPr marL="755134" algn="l" defTabSz="1510267" rtl="0" eaLnBrk="1" latinLnBrk="0" hangingPunct="1">
        <a:defRPr sz="2973" kern="1200">
          <a:solidFill>
            <a:schemeClr val="tx1"/>
          </a:solidFill>
          <a:latin typeface="+mn-lt"/>
          <a:ea typeface="+mn-ea"/>
          <a:cs typeface="+mn-cs"/>
        </a:defRPr>
      </a:lvl2pPr>
      <a:lvl3pPr marL="1510267" algn="l" defTabSz="1510267" rtl="0" eaLnBrk="1" latinLnBrk="0" hangingPunct="1">
        <a:defRPr sz="2973" kern="1200">
          <a:solidFill>
            <a:schemeClr val="tx1"/>
          </a:solidFill>
          <a:latin typeface="+mn-lt"/>
          <a:ea typeface="+mn-ea"/>
          <a:cs typeface="+mn-cs"/>
        </a:defRPr>
      </a:lvl3pPr>
      <a:lvl4pPr marL="2265401" algn="l" defTabSz="1510267" rtl="0" eaLnBrk="1" latinLnBrk="0" hangingPunct="1">
        <a:defRPr sz="2973" kern="1200">
          <a:solidFill>
            <a:schemeClr val="tx1"/>
          </a:solidFill>
          <a:latin typeface="+mn-lt"/>
          <a:ea typeface="+mn-ea"/>
          <a:cs typeface="+mn-cs"/>
        </a:defRPr>
      </a:lvl4pPr>
      <a:lvl5pPr marL="3020536" algn="l" defTabSz="1510267" rtl="0" eaLnBrk="1" latinLnBrk="0" hangingPunct="1">
        <a:defRPr sz="2973" kern="1200">
          <a:solidFill>
            <a:schemeClr val="tx1"/>
          </a:solidFill>
          <a:latin typeface="+mn-lt"/>
          <a:ea typeface="+mn-ea"/>
          <a:cs typeface="+mn-cs"/>
        </a:defRPr>
      </a:lvl5pPr>
      <a:lvl6pPr marL="3775669" algn="l" defTabSz="1510267" rtl="0" eaLnBrk="1" latinLnBrk="0" hangingPunct="1">
        <a:defRPr sz="2973" kern="1200">
          <a:solidFill>
            <a:schemeClr val="tx1"/>
          </a:solidFill>
          <a:latin typeface="+mn-lt"/>
          <a:ea typeface="+mn-ea"/>
          <a:cs typeface="+mn-cs"/>
        </a:defRPr>
      </a:lvl6pPr>
      <a:lvl7pPr marL="4530803" algn="l" defTabSz="1510267" rtl="0" eaLnBrk="1" latinLnBrk="0" hangingPunct="1">
        <a:defRPr sz="2973" kern="1200">
          <a:solidFill>
            <a:schemeClr val="tx1"/>
          </a:solidFill>
          <a:latin typeface="+mn-lt"/>
          <a:ea typeface="+mn-ea"/>
          <a:cs typeface="+mn-cs"/>
        </a:defRPr>
      </a:lvl7pPr>
      <a:lvl8pPr marL="5285936" algn="l" defTabSz="1510267" rtl="0" eaLnBrk="1" latinLnBrk="0" hangingPunct="1">
        <a:defRPr sz="2973" kern="1200">
          <a:solidFill>
            <a:schemeClr val="tx1"/>
          </a:solidFill>
          <a:latin typeface="+mn-lt"/>
          <a:ea typeface="+mn-ea"/>
          <a:cs typeface="+mn-cs"/>
        </a:defRPr>
      </a:lvl8pPr>
      <a:lvl9pPr marL="6041071" algn="l" defTabSz="1510267" rtl="0" eaLnBrk="1" latinLnBrk="0" hangingPunct="1">
        <a:defRPr sz="29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imotions.com/products/hardware/smart-eye-auraora/#product-specifications" TargetMode="External"/><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64F93A7-BD8D-47D0-B167-1D1BC6A4723C}"/>
              </a:ext>
            </a:extLst>
          </p:cNvPr>
          <p:cNvGrpSpPr/>
          <p:nvPr/>
        </p:nvGrpSpPr>
        <p:grpSpPr>
          <a:xfrm>
            <a:off x="-25751" y="0"/>
            <a:ext cx="30300964" cy="2697264"/>
            <a:chOff x="-25751" y="-15093"/>
            <a:chExt cx="30300964" cy="2697264"/>
          </a:xfrm>
        </p:grpSpPr>
        <p:sp>
          <p:nvSpPr>
            <p:cNvPr id="2" name="Rectangle 1">
              <a:extLst>
                <a:ext uri="{FF2B5EF4-FFF2-40B4-BE49-F238E27FC236}">
                  <a16:creationId xmlns:a16="http://schemas.microsoft.com/office/drawing/2014/main" id="{BCC60F1F-BB3F-4153-93FF-7B2A7C57967F}"/>
                </a:ext>
              </a:extLst>
            </p:cNvPr>
            <p:cNvSpPr/>
            <p:nvPr/>
          </p:nvSpPr>
          <p:spPr>
            <a:xfrm>
              <a:off x="0" y="-15093"/>
              <a:ext cx="30275213" cy="2697264"/>
            </a:xfrm>
            <a:prstGeom prst="rect">
              <a:avLst/>
            </a:prstGeom>
            <a:gradFill>
              <a:gsLst>
                <a:gs pos="0">
                  <a:schemeClr val="accent1">
                    <a:lumMod val="75000"/>
                  </a:schemeClr>
                </a:gs>
                <a:gs pos="100000">
                  <a:schemeClr val="accent1">
                    <a:lumMod val="75000"/>
                    <a:alpha val="70000"/>
                  </a:schemeClr>
                </a:gs>
              </a:gsLst>
              <a:lin ang="18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1" dirty="0">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D2E7E78C-8AFA-4DB3-80C5-23AE56728E51}"/>
                </a:ext>
              </a:extLst>
            </p:cNvPr>
            <p:cNvSpPr txBox="1"/>
            <p:nvPr/>
          </p:nvSpPr>
          <p:spPr>
            <a:xfrm>
              <a:off x="-1" y="213503"/>
              <a:ext cx="30275213" cy="923330"/>
            </a:xfrm>
            <a:prstGeom prst="rect">
              <a:avLst/>
            </a:prstGeom>
            <a:noFill/>
          </p:spPr>
          <p:txBody>
            <a:bodyPr wrap="square" rtlCol="0">
              <a:spAutoFit/>
            </a:bodyPr>
            <a:lstStyle/>
            <a:p>
              <a:r>
                <a:rPr lang="en-US" sz="5400" b="1" spc="212" dirty="0">
                  <a:solidFill>
                    <a:schemeClr val="bg1"/>
                  </a:solidFill>
                  <a:latin typeface="Roboto" panose="02000000000000000000" pitchFamily="2" charset="0"/>
                  <a:ea typeface="Roboto" panose="02000000000000000000" pitchFamily="2" charset="0"/>
                </a:rPr>
                <a:t>Understanding Student Reasoning in a Kinematic Graphing Task Using Eye Tracking</a:t>
              </a:r>
            </a:p>
          </p:txBody>
        </p:sp>
        <p:sp>
          <p:nvSpPr>
            <p:cNvPr id="4" name="TextBox 3">
              <a:extLst>
                <a:ext uri="{FF2B5EF4-FFF2-40B4-BE49-F238E27FC236}">
                  <a16:creationId xmlns:a16="http://schemas.microsoft.com/office/drawing/2014/main" id="{FC89E95B-8268-46E6-9CAD-52D357F2813A}"/>
                </a:ext>
              </a:extLst>
            </p:cNvPr>
            <p:cNvSpPr txBox="1"/>
            <p:nvPr/>
          </p:nvSpPr>
          <p:spPr>
            <a:xfrm>
              <a:off x="-25751" y="1200608"/>
              <a:ext cx="8444526" cy="584775"/>
            </a:xfrm>
            <a:prstGeom prst="rect">
              <a:avLst/>
            </a:prstGeom>
            <a:noFill/>
          </p:spPr>
          <p:txBody>
            <a:bodyPr wrap="square" rtlCol="0">
              <a:spAutoFit/>
            </a:bodyPr>
            <a:lstStyle/>
            <a:p>
              <a:r>
                <a:rPr lang="en-US" sz="3200" dirty="0">
                  <a:solidFill>
                    <a:schemeClr val="bg1">
                      <a:lumMod val="95000"/>
                    </a:schemeClr>
                  </a:solidFill>
                  <a:latin typeface="Roboto" panose="02000000000000000000" pitchFamily="2" charset="0"/>
                  <a:ea typeface="Roboto" panose="02000000000000000000" pitchFamily="2" charset="0"/>
                </a:rPr>
                <a:t>Christopher Omar Gamboa, Drew J. Rosen</a:t>
              </a:r>
            </a:p>
          </p:txBody>
        </p:sp>
        <p:pic>
          <p:nvPicPr>
            <p:cNvPr id="6" name="Picture 5">
              <a:extLst>
                <a:ext uri="{FF2B5EF4-FFF2-40B4-BE49-F238E27FC236}">
                  <a16:creationId xmlns:a16="http://schemas.microsoft.com/office/drawing/2014/main" id="{96C147B2-2116-42B3-98F7-79067E452E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1689" y="1075975"/>
              <a:ext cx="6201243" cy="1477248"/>
            </a:xfrm>
            <a:prstGeom prst="rect">
              <a:avLst/>
            </a:prstGeom>
          </p:spPr>
        </p:pic>
        <p:pic>
          <p:nvPicPr>
            <p:cNvPr id="5" name="Picture 4">
              <a:extLst>
                <a:ext uri="{FF2B5EF4-FFF2-40B4-BE49-F238E27FC236}">
                  <a16:creationId xmlns:a16="http://schemas.microsoft.com/office/drawing/2014/main" id="{6F8C8B2D-7E81-4577-A046-F97F809B31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1078" y="1209192"/>
              <a:ext cx="1571921" cy="1350000"/>
            </a:xfrm>
            <a:prstGeom prst="rect">
              <a:avLst/>
            </a:prstGeom>
          </p:spPr>
        </p:pic>
      </p:grpSp>
      <p:sp>
        <p:nvSpPr>
          <p:cNvPr id="16" name="Rectangle 15">
            <a:extLst>
              <a:ext uri="{FF2B5EF4-FFF2-40B4-BE49-F238E27FC236}">
                <a16:creationId xmlns:a16="http://schemas.microsoft.com/office/drawing/2014/main" id="{1FA34315-5F39-44DE-B64D-F0887FAD99B9}"/>
              </a:ext>
            </a:extLst>
          </p:cNvPr>
          <p:cNvSpPr/>
          <p:nvPr/>
        </p:nvSpPr>
        <p:spPr>
          <a:xfrm>
            <a:off x="3389" y="2675014"/>
            <a:ext cx="10123200" cy="2468953"/>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latin typeface="Roboto" panose="02000000000000000000" pitchFamily="2" charset="0"/>
              <a:ea typeface="Roboto" panose="02000000000000000000" pitchFamily="2" charset="0"/>
            </a:endParaRPr>
          </a:p>
        </p:txBody>
      </p:sp>
      <p:sp>
        <p:nvSpPr>
          <p:cNvPr id="17" name="Rectangle 16">
            <a:extLst>
              <a:ext uri="{FF2B5EF4-FFF2-40B4-BE49-F238E27FC236}">
                <a16:creationId xmlns:a16="http://schemas.microsoft.com/office/drawing/2014/main" id="{54CB548A-E5F2-4E57-9EB1-E6EA1A12B86B}"/>
              </a:ext>
            </a:extLst>
          </p:cNvPr>
          <p:cNvSpPr/>
          <p:nvPr/>
        </p:nvSpPr>
        <p:spPr>
          <a:xfrm>
            <a:off x="0" y="2894864"/>
            <a:ext cx="180000" cy="54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8" name="TextBox 17">
            <a:extLst>
              <a:ext uri="{FF2B5EF4-FFF2-40B4-BE49-F238E27FC236}">
                <a16:creationId xmlns:a16="http://schemas.microsoft.com/office/drawing/2014/main" id="{21DCE950-AC6E-45D7-B378-DC897E6A353E}"/>
              </a:ext>
            </a:extLst>
          </p:cNvPr>
          <p:cNvSpPr txBox="1"/>
          <p:nvPr/>
        </p:nvSpPr>
        <p:spPr>
          <a:xfrm>
            <a:off x="180000" y="2815221"/>
            <a:ext cx="5508000" cy="707886"/>
          </a:xfrm>
          <a:prstGeom prst="rect">
            <a:avLst/>
          </a:prstGeom>
          <a:noFill/>
        </p:spPr>
        <p:txBody>
          <a:bodyPr wrap="square" rtlCol="0">
            <a:spAutoFit/>
          </a:bodyPr>
          <a:lstStyle/>
          <a:p>
            <a:r>
              <a:rPr lang="en-US" sz="4000" b="1" dirty="0">
                <a:solidFill>
                  <a:schemeClr val="accent1"/>
                </a:solidFill>
                <a:latin typeface="Roboto" panose="02000000000000000000" pitchFamily="2" charset="0"/>
                <a:ea typeface="Roboto" panose="02000000000000000000" pitchFamily="2" charset="0"/>
              </a:rPr>
              <a:t>1.) Background</a:t>
            </a:r>
          </a:p>
        </p:txBody>
      </p:sp>
      <p:sp>
        <p:nvSpPr>
          <p:cNvPr id="19" name="TextBox 18">
            <a:extLst>
              <a:ext uri="{FF2B5EF4-FFF2-40B4-BE49-F238E27FC236}">
                <a16:creationId xmlns:a16="http://schemas.microsoft.com/office/drawing/2014/main" id="{2ADEB197-1595-424C-B672-5ECB73B7CDE3}"/>
              </a:ext>
            </a:extLst>
          </p:cNvPr>
          <p:cNvSpPr txBox="1"/>
          <p:nvPr/>
        </p:nvSpPr>
        <p:spPr>
          <a:xfrm>
            <a:off x="190348" y="3574887"/>
            <a:ext cx="9788400" cy="1600438"/>
          </a:xfrm>
          <a:prstGeom prst="rect">
            <a:avLst/>
          </a:prstGeom>
          <a:noFill/>
        </p:spPr>
        <p:txBody>
          <a:bodyPr wrap="square">
            <a:spAutoFit/>
          </a:bodyPr>
          <a:lstStyle/>
          <a:p>
            <a:r>
              <a:rPr lang="en-GB" sz="2600" b="1" dirty="0">
                <a:latin typeface="Roboto" panose="02000000000000000000" pitchFamily="2" charset="0"/>
                <a:ea typeface="Roboto" panose="02000000000000000000" pitchFamily="2" charset="0"/>
              </a:rPr>
              <a:t>Understanding vs Reasoning in Physics</a:t>
            </a:r>
          </a:p>
          <a:p>
            <a:pPr algn="just"/>
            <a:r>
              <a:rPr lang="en-GB" sz="2400" dirty="0">
                <a:latin typeface="Roboto" panose="02000000000000000000" pitchFamily="2" charset="0"/>
                <a:ea typeface="Roboto" panose="02000000000000000000" pitchFamily="2" charset="0"/>
              </a:rPr>
              <a:t>Studies have shown that while students may have the requisite knowledge and skills (mindware) to solve a physics exercise, they may not apply it in an analogous problem.</a:t>
            </a:r>
            <a:r>
              <a:rPr lang="en-GB" sz="2400" baseline="30000" dirty="0">
                <a:latin typeface="Roboto" panose="02000000000000000000" pitchFamily="2" charset="0"/>
                <a:ea typeface="Roboto" panose="02000000000000000000" pitchFamily="2" charset="0"/>
              </a:rPr>
              <a:t>[1-4]</a:t>
            </a:r>
          </a:p>
        </p:txBody>
      </p:sp>
      <p:pic>
        <p:nvPicPr>
          <p:cNvPr id="28" name="drawing">
            <a:extLst>
              <a:ext uri="{FF2B5EF4-FFF2-40B4-BE49-F238E27FC236}">
                <a16:creationId xmlns:a16="http://schemas.microsoft.com/office/drawing/2014/main" id="{251CCF3C-B261-4680-B3E5-8CE32651F11A}"/>
              </a:ext>
            </a:extLst>
          </p:cNvPr>
          <p:cNvPicPr/>
          <p:nvPr/>
        </p:nvPicPr>
        <p:blipFill>
          <a:blip r:embed="rId4">
            <a:extLst>
              <a:ext uri="{28A0092B-C50C-407E-A947-70E740481C1C}">
                <a14:useLocalDpi xmlns:a14="http://schemas.microsoft.com/office/drawing/2010/main"/>
              </a:ext>
            </a:extLst>
          </a:blip>
          <a:stretch>
            <a:fillRect/>
          </a:stretch>
        </p:blipFill>
        <p:spPr>
          <a:xfrm>
            <a:off x="677856" y="6847922"/>
            <a:ext cx="1945303" cy="1820695"/>
          </a:xfrm>
          <a:prstGeom prst="rect">
            <a:avLst/>
          </a:prstGeom>
        </p:spPr>
      </p:pic>
      <p:pic>
        <p:nvPicPr>
          <p:cNvPr id="31" name="drawing">
            <a:extLst>
              <a:ext uri="{FF2B5EF4-FFF2-40B4-BE49-F238E27FC236}">
                <a16:creationId xmlns:a16="http://schemas.microsoft.com/office/drawing/2014/main" id="{B890D74A-E2B1-4E0C-9E89-C21683521DC1}"/>
              </a:ext>
            </a:extLst>
          </p:cNvPr>
          <p:cNvPicPr/>
          <p:nvPr/>
        </p:nvPicPr>
        <p:blipFill>
          <a:blip r:embed="rId5">
            <a:extLst>
              <a:ext uri="{28A0092B-C50C-407E-A947-70E740481C1C}">
                <a14:useLocalDpi xmlns:a14="http://schemas.microsoft.com/office/drawing/2010/main"/>
              </a:ext>
            </a:extLst>
          </a:blip>
          <a:stretch>
            <a:fillRect/>
          </a:stretch>
        </p:blipFill>
        <p:spPr>
          <a:xfrm>
            <a:off x="2623159" y="6866630"/>
            <a:ext cx="1868227" cy="1820695"/>
          </a:xfrm>
          <a:prstGeom prst="rect">
            <a:avLst/>
          </a:prstGeom>
        </p:spPr>
      </p:pic>
      <p:sp>
        <p:nvSpPr>
          <p:cNvPr id="32" name="TextBox 31">
            <a:extLst>
              <a:ext uri="{FF2B5EF4-FFF2-40B4-BE49-F238E27FC236}">
                <a16:creationId xmlns:a16="http://schemas.microsoft.com/office/drawing/2014/main" id="{359AA4FD-8CA7-4018-99CC-9CF5355CF36F}"/>
              </a:ext>
            </a:extLst>
          </p:cNvPr>
          <p:cNvSpPr txBox="1"/>
          <p:nvPr/>
        </p:nvSpPr>
        <p:spPr>
          <a:xfrm>
            <a:off x="197675" y="5591862"/>
            <a:ext cx="4860000" cy="1200329"/>
          </a:xfrm>
          <a:prstGeom prst="rect">
            <a:avLst/>
          </a:prstGeom>
          <a:noFill/>
        </p:spPr>
        <p:txBody>
          <a:bodyPr wrap="square">
            <a:spAutoFit/>
          </a:bodyPr>
          <a:lstStyle/>
          <a:p>
            <a:pPr algn="just"/>
            <a:r>
              <a:rPr lang="en-GB" sz="2400" dirty="0">
                <a:latin typeface="Roboto" panose="02000000000000000000" pitchFamily="2" charset="0"/>
                <a:ea typeface="Roboto" panose="02000000000000000000" pitchFamily="2" charset="0"/>
              </a:rPr>
              <a:t>The motion of a car is described by the position vs. time graph below:</a:t>
            </a:r>
            <a:endParaRPr lang="en-GB" sz="2400" baseline="30000" dirty="0">
              <a:latin typeface="Roboto" panose="02000000000000000000" pitchFamily="2" charset="0"/>
              <a:ea typeface="Roboto" panose="02000000000000000000" pitchFamily="2" charset="0"/>
            </a:endParaRPr>
          </a:p>
        </p:txBody>
      </p:sp>
      <p:sp>
        <p:nvSpPr>
          <p:cNvPr id="35" name="TextBox 34">
            <a:extLst>
              <a:ext uri="{FF2B5EF4-FFF2-40B4-BE49-F238E27FC236}">
                <a16:creationId xmlns:a16="http://schemas.microsoft.com/office/drawing/2014/main" id="{70C895AF-B154-4BD3-9162-558DC94EBE35}"/>
              </a:ext>
            </a:extLst>
          </p:cNvPr>
          <p:cNvSpPr txBox="1"/>
          <p:nvPr/>
        </p:nvSpPr>
        <p:spPr>
          <a:xfrm>
            <a:off x="5192223" y="5586518"/>
            <a:ext cx="4860000" cy="1200329"/>
          </a:xfrm>
          <a:prstGeom prst="rect">
            <a:avLst/>
          </a:prstGeom>
          <a:noFill/>
        </p:spPr>
        <p:txBody>
          <a:bodyPr wrap="square">
            <a:spAutoFit/>
          </a:bodyPr>
          <a:lstStyle/>
          <a:p>
            <a:pPr algn="just"/>
            <a:r>
              <a:rPr lang="en-GB" sz="2400" dirty="0">
                <a:latin typeface="Roboto" panose="02000000000000000000" pitchFamily="2" charset="0"/>
                <a:ea typeface="Roboto" panose="02000000000000000000" pitchFamily="2" charset="0"/>
              </a:rPr>
              <a:t>The motions of two cars are described by the position vs. time graphs shown below:</a:t>
            </a:r>
            <a:endParaRPr lang="en-GB" sz="2400" baseline="30000" dirty="0">
              <a:latin typeface="Roboto" panose="02000000000000000000" pitchFamily="2" charset="0"/>
              <a:ea typeface="Roboto" panose="02000000000000000000" pitchFamily="2" charset="0"/>
            </a:endParaRPr>
          </a:p>
        </p:txBody>
      </p:sp>
      <p:pic>
        <p:nvPicPr>
          <p:cNvPr id="36" name="drawing">
            <a:extLst>
              <a:ext uri="{FF2B5EF4-FFF2-40B4-BE49-F238E27FC236}">
                <a16:creationId xmlns:a16="http://schemas.microsoft.com/office/drawing/2014/main" id="{65A9B02F-522B-45CA-9375-4502BF514E50}"/>
              </a:ext>
            </a:extLst>
          </p:cNvPr>
          <p:cNvPicPr/>
          <p:nvPr/>
        </p:nvPicPr>
        <p:blipFill>
          <a:blip r:embed="rId6">
            <a:extLst>
              <a:ext uri="{28A0092B-C50C-407E-A947-70E740481C1C}">
                <a14:useLocalDpi xmlns:a14="http://schemas.microsoft.com/office/drawing/2010/main"/>
              </a:ext>
            </a:extLst>
          </a:blip>
          <a:stretch>
            <a:fillRect/>
          </a:stretch>
        </p:blipFill>
        <p:spPr>
          <a:xfrm>
            <a:off x="6604734" y="6870924"/>
            <a:ext cx="2034978" cy="1820695"/>
          </a:xfrm>
          <a:prstGeom prst="rect">
            <a:avLst/>
          </a:prstGeom>
        </p:spPr>
      </p:pic>
      <p:sp>
        <p:nvSpPr>
          <p:cNvPr id="37" name="TextBox 36">
            <a:extLst>
              <a:ext uri="{FF2B5EF4-FFF2-40B4-BE49-F238E27FC236}">
                <a16:creationId xmlns:a16="http://schemas.microsoft.com/office/drawing/2014/main" id="{235A9187-56F1-4E0A-B22F-31DA4966ABE1}"/>
              </a:ext>
            </a:extLst>
          </p:cNvPr>
          <p:cNvSpPr txBox="1"/>
          <p:nvPr/>
        </p:nvSpPr>
        <p:spPr>
          <a:xfrm>
            <a:off x="193159" y="8694391"/>
            <a:ext cx="4860000" cy="1569660"/>
          </a:xfrm>
          <a:prstGeom prst="rect">
            <a:avLst/>
          </a:prstGeom>
          <a:noFill/>
        </p:spPr>
        <p:txBody>
          <a:bodyPr wrap="square">
            <a:spAutoFit/>
          </a:bodyPr>
          <a:lstStyle/>
          <a:p>
            <a:pPr algn="just"/>
            <a:r>
              <a:rPr lang="en-GB" sz="2400" dirty="0">
                <a:latin typeface="Roboto" panose="02000000000000000000" pitchFamily="2" charset="0"/>
                <a:ea typeface="Roboto" panose="02000000000000000000" pitchFamily="2" charset="0"/>
              </a:rPr>
              <a:t>At which of the three labelled times is the magnitude of the velocity (i.e., the speed) of the car the greatest?</a:t>
            </a:r>
            <a:endParaRPr lang="en-GB" sz="2400" baseline="30000" dirty="0">
              <a:latin typeface="Roboto" panose="02000000000000000000" pitchFamily="2" charset="0"/>
              <a:ea typeface="Roboto" panose="02000000000000000000" pitchFamily="2" charset="0"/>
            </a:endParaRPr>
          </a:p>
        </p:txBody>
      </p:sp>
      <p:sp>
        <p:nvSpPr>
          <p:cNvPr id="38" name="TextBox 37">
            <a:extLst>
              <a:ext uri="{FF2B5EF4-FFF2-40B4-BE49-F238E27FC236}">
                <a16:creationId xmlns:a16="http://schemas.microsoft.com/office/drawing/2014/main" id="{00018588-E9B9-4F3D-8058-113A6B999855}"/>
              </a:ext>
            </a:extLst>
          </p:cNvPr>
          <p:cNvSpPr txBox="1"/>
          <p:nvPr/>
        </p:nvSpPr>
        <p:spPr>
          <a:xfrm>
            <a:off x="5192223" y="8693519"/>
            <a:ext cx="4860000" cy="1200329"/>
          </a:xfrm>
          <a:prstGeom prst="rect">
            <a:avLst/>
          </a:prstGeom>
          <a:noFill/>
        </p:spPr>
        <p:txBody>
          <a:bodyPr wrap="square">
            <a:spAutoFit/>
          </a:bodyPr>
          <a:lstStyle/>
          <a:p>
            <a:pPr algn="just"/>
            <a:r>
              <a:rPr lang="en-GB" sz="2400" dirty="0">
                <a:latin typeface="Roboto" panose="02000000000000000000" pitchFamily="2" charset="0"/>
                <a:ea typeface="Roboto" panose="02000000000000000000" pitchFamily="2" charset="0"/>
              </a:rPr>
              <a:t>At which of the three labelled times are the magnitudes of the velocities (i.e., the speeds) of the cars the same?</a:t>
            </a:r>
            <a:endParaRPr lang="en-GB" sz="2400" baseline="30000" dirty="0">
              <a:latin typeface="Roboto" panose="02000000000000000000" pitchFamily="2" charset="0"/>
              <a:ea typeface="Roboto" panose="02000000000000000000" pitchFamily="2" charset="0"/>
            </a:endParaRPr>
          </a:p>
        </p:txBody>
      </p:sp>
      <p:sp>
        <p:nvSpPr>
          <p:cNvPr id="39" name="TextBox 38">
            <a:extLst>
              <a:ext uri="{FF2B5EF4-FFF2-40B4-BE49-F238E27FC236}">
                <a16:creationId xmlns:a16="http://schemas.microsoft.com/office/drawing/2014/main" id="{65B5719C-8FFA-4DDE-96E8-E56C1096803A}"/>
              </a:ext>
            </a:extLst>
          </p:cNvPr>
          <p:cNvSpPr txBox="1"/>
          <p:nvPr/>
        </p:nvSpPr>
        <p:spPr>
          <a:xfrm>
            <a:off x="187545" y="10318746"/>
            <a:ext cx="9879840" cy="738664"/>
          </a:xfrm>
          <a:prstGeom prst="rect">
            <a:avLst/>
          </a:prstGeom>
          <a:noFill/>
        </p:spPr>
        <p:txBody>
          <a:bodyPr wrap="square">
            <a:spAutoFit/>
          </a:bodyPr>
          <a:lstStyle/>
          <a:p>
            <a:r>
              <a:rPr lang="en-GB" sz="2600" b="1" dirty="0">
                <a:latin typeface="Roboto" panose="02000000000000000000" pitchFamily="2" charset="0"/>
                <a:ea typeface="Roboto" panose="02000000000000000000" pitchFamily="2" charset="0"/>
              </a:rPr>
              <a:t>~82% students get both correct,</a:t>
            </a:r>
            <a:r>
              <a:rPr lang="en-GB" sz="2400" b="1" dirty="0">
                <a:latin typeface="Roboto" panose="02000000000000000000" pitchFamily="2" charset="0"/>
                <a:ea typeface="Roboto" panose="02000000000000000000" pitchFamily="2" charset="0"/>
              </a:rPr>
              <a:t>   of whom ~60% got this correct</a:t>
            </a:r>
            <a:r>
              <a:rPr lang="en-GB" sz="2000" baseline="30000" dirty="0">
                <a:latin typeface="Roboto" panose="02000000000000000000" pitchFamily="2" charset="0"/>
                <a:ea typeface="Roboto" panose="02000000000000000000" pitchFamily="2" charset="0"/>
              </a:rPr>
              <a:t> [3,4]</a:t>
            </a:r>
          </a:p>
          <a:p>
            <a:endParaRPr lang="en-GB" sz="2400" baseline="30000" dirty="0">
              <a:latin typeface="Roboto" panose="02000000000000000000" pitchFamily="2" charset="0"/>
              <a:ea typeface="Roboto" panose="02000000000000000000" pitchFamily="2" charset="0"/>
            </a:endParaRPr>
          </a:p>
        </p:txBody>
      </p:sp>
      <p:sp>
        <p:nvSpPr>
          <p:cNvPr id="42" name="Rectangle 41">
            <a:extLst>
              <a:ext uri="{FF2B5EF4-FFF2-40B4-BE49-F238E27FC236}">
                <a16:creationId xmlns:a16="http://schemas.microsoft.com/office/drawing/2014/main" id="{2184F45E-3CA2-4A49-82C1-76846FEF92F3}"/>
              </a:ext>
            </a:extLst>
          </p:cNvPr>
          <p:cNvSpPr/>
          <p:nvPr/>
        </p:nvSpPr>
        <p:spPr>
          <a:xfrm>
            <a:off x="3445" y="10857212"/>
            <a:ext cx="10123200" cy="10509996"/>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latin typeface="Roboto" panose="02000000000000000000" pitchFamily="2" charset="0"/>
              <a:ea typeface="Roboto" panose="02000000000000000000" pitchFamily="2" charset="0"/>
            </a:endParaRPr>
          </a:p>
        </p:txBody>
      </p:sp>
      <p:sp>
        <p:nvSpPr>
          <p:cNvPr id="44" name="Rectangle 43">
            <a:extLst>
              <a:ext uri="{FF2B5EF4-FFF2-40B4-BE49-F238E27FC236}">
                <a16:creationId xmlns:a16="http://schemas.microsoft.com/office/drawing/2014/main" id="{D17DA9C0-D3F3-4AEC-B6FC-F1368342712C}"/>
              </a:ext>
            </a:extLst>
          </p:cNvPr>
          <p:cNvSpPr/>
          <p:nvPr/>
        </p:nvSpPr>
        <p:spPr>
          <a:xfrm>
            <a:off x="35830" y="11036651"/>
            <a:ext cx="180165" cy="5426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45" name="TextBox 44">
            <a:extLst>
              <a:ext uri="{FF2B5EF4-FFF2-40B4-BE49-F238E27FC236}">
                <a16:creationId xmlns:a16="http://schemas.microsoft.com/office/drawing/2014/main" id="{1EE12FEB-EDED-4DBB-878A-A90D7398D698}"/>
              </a:ext>
            </a:extLst>
          </p:cNvPr>
          <p:cNvSpPr txBox="1"/>
          <p:nvPr/>
        </p:nvSpPr>
        <p:spPr>
          <a:xfrm>
            <a:off x="233759" y="10954958"/>
            <a:ext cx="9744989" cy="711333"/>
          </a:xfrm>
          <a:prstGeom prst="rect">
            <a:avLst/>
          </a:prstGeom>
          <a:noFill/>
        </p:spPr>
        <p:txBody>
          <a:bodyPr wrap="square" rtlCol="0">
            <a:spAutoFit/>
          </a:bodyPr>
          <a:lstStyle/>
          <a:p>
            <a:r>
              <a:rPr lang="en-US" sz="4000" b="1" dirty="0">
                <a:solidFill>
                  <a:schemeClr val="accent1"/>
                </a:solidFill>
                <a:latin typeface="Roboto" panose="02000000000000000000" pitchFamily="2" charset="0"/>
                <a:ea typeface="Roboto" panose="02000000000000000000" pitchFamily="2" charset="0"/>
              </a:rPr>
              <a:t>2.) Theory</a:t>
            </a:r>
          </a:p>
        </p:txBody>
      </p:sp>
      <p:sp>
        <p:nvSpPr>
          <p:cNvPr id="52" name="TextBox 51">
            <a:extLst>
              <a:ext uri="{FF2B5EF4-FFF2-40B4-BE49-F238E27FC236}">
                <a16:creationId xmlns:a16="http://schemas.microsoft.com/office/drawing/2014/main" id="{FE758144-62FC-4C94-B1E9-50CF288F5DBA}"/>
              </a:ext>
            </a:extLst>
          </p:cNvPr>
          <p:cNvSpPr txBox="1"/>
          <p:nvPr/>
        </p:nvSpPr>
        <p:spPr>
          <a:xfrm>
            <a:off x="137946" y="11606083"/>
            <a:ext cx="9860362" cy="1969770"/>
          </a:xfrm>
          <a:prstGeom prst="rect">
            <a:avLst/>
          </a:prstGeom>
          <a:noFill/>
        </p:spPr>
        <p:txBody>
          <a:bodyPr wrap="square">
            <a:spAutoFit/>
          </a:bodyPr>
          <a:lstStyle/>
          <a:p>
            <a:pPr algn="just"/>
            <a:r>
              <a:rPr lang="en-GB" sz="2600" b="1" dirty="0">
                <a:latin typeface="Roboto" panose="02000000000000000000" pitchFamily="2" charset="0"/>
                <a:ea typeface="Roboto" panose="02000000000000000000" pitchFamily="2" charset="0"/>
              </a:rPr>
              <a:t>Dual-Process Theories of Reasoning (</a:t>
            </a:r>
            <a:r>
              <a:rPr lang="en-GB" sz="2600" b="1" dirty="0" err="1">
                <a:latin typeface="Roboto" panose="02000000000000000000" pitchFamily="2" charset="0"/>
                <a:ea typeface="Roboto" panose="02000000000000000000" pitchFamily="2" charset="0"/>
              </a:rPr>
              <a:t>DPToR</a:t>
            </a:r>
            <a:r>
              <a:rPr lang="en-GB" sz="2600" b="1" dirty="0">
                <a:latin typeface="Roboto" panose="02000000000000000000" pitchFamily="2" charset="0"/>
                <a:ea typeface="Roboto" panose="02000000000000000000" pitchFamily="2" charset="0"/>
              </a:rPr>
              <a:t>)</a:t>
            </a:r>
          </a:p>
          <a:p>
            <a:pPr algn="just"/>
            <a:r>
              <a:rPr lang="en-GB" sz="2400" dirty="0" err="1">
                <a:latin typeface="Roboto" panose="02000000000000000000" pitchFamily="2" charset="0"/>
                <a:ea typeface="Roboto" panose="02000000000000000000" pitchFamily="2" charset="0"/>
              </a:rPr>
              <a:t>DPToR</a:t>
            </a:r>
            <a:r>
              <a:rPr lang="en-GB" sz="2400" dirty="0">
                <a:latin typeface="Roboto" panose="02000000000000000000" pitchFamily="2" charset="0"/>
                <a:ea typeface="Roboto" panose="02000000000000000000" pitchFamily="2" charset="0"/>
              </a:rPr>
              <a:t> are a theoretical framework used to model why students exhibit this behaviour. Reasoning pathways are modelled as using two systems, each with separate duties that are called upon to preform different tasks.</a:t>
            </a:r>
            <a:r>
              <a:rPr lang="en-GB" sz="2400" baseline="30000" dirty="0">
                <a:latin typeface="Roboto" panose="02000000000000000000" pitchFamily="2" charset="0"/>
                <a:ea typeface="Roboto" panose="02000000000000000000" pitchFamily="2" charset="0"/>
              </a:rPr>
              <a:t>[5]</a:t>
            </a:r>
          </a:p>
        </p:txBody>
      </p:sp>
      <p:sp>
        <p:nvSpPr>
          <p:cNvPr id="53" name="TextBox 52">
            <a:extLst>
              <a:ext uri="{FF2B5EF4-FFF2-40B4-BE49-F238E27FC236}">
                <a16:creationId xmlns:a16="http://schemas.microsoft.com/office/drawing/2014/main" id="{6E45E5D3-2362-4320-A882-C847EE8484F1}"/>
              </a:ext>
            </a:extLst>
          </p:cNvPr>
          <p:cNvSpPr txBox="1"/>
          <p:nvPr/>
        </p:nvSpPr>
        <p:spPr>
          <a:xfrm>
            <a:off x="5009113" y="13659282"/>
            <a:ext cx="4989195" cy="1969770"/>
          </a:xfrm>
          <a:prstGeom prst="rect">
            <a:avLst/>
          </a:prstGeom>
          <a:noFill/>
        </p:spPr>
        <p:txBody>
          <a:bodyPr wrap="square">
            <a:spAutoFit/>
          </a:bodyPr>
          <a:lstStyle/>
          <a:p>
            <a:pPr algn="r"/>
            <a:r>
              <a:rPr lang="en-US" sz="2600" b="1" dirty="0">
                <a:latin typeface="Roboto" panose="02000000000000000000" pitchFamily="2" charset="0"/>
                <a:ea typeface="Roboto" panose="02000000000000000000" pitchFamily="2" charset="0"/>
              </a:rPr>
              <a:t>System 2:</a:t>
            </a:r>
          </a:p>
          <a:p>
            <a:pPr algn="r"/>
            <a:r>
              <a:rPr lang="en-US" sz="2400" dirty="0">
                <a:latin typeface="Roboto" panose="02000000000000000000" pitchFamily="2" charset="0"/>
                <a:ea typeface="Roboto" panose="02000000000000000000" pitchFamily="2" charset="0"/>
              </a:rPr>
              <a:t>The slow, effortful, deliberate, and conscious system that, when activated, evaluates the provisional model generated by system 1.</a:t>
            </a:r>
          </a:p>
        </p:txBody>
      </p:sp>
      <p:grpSp>
        <p:nvGrpSpPr>
          <p:cNvPr id="62" name="Group 61">
            <a:extLst>
              <a:ext uri="{FF2B5EF4-FFF2-40B4-BE49-F238E27FC236}">
                <a16:creationId xmlns:a16="http://schemas.microsoft.com/office/drawing/2014/main" id="{5418FE1C-94FA-4D03-A828-D35A00D2CC58}"/>
              </a:ext>
            </a:extLst>
          </p:cNvPr>
          <p:cNvGrpSpPr/>
          <p:nvPr/>
        </p:nvGrpSpPr>
        <p:grpSpPr>
          <a:xfrm>
            <a:off x="137946" y="13662624"/>
            <a:ext cx="4749996" cy="1969770"/>
            <a:chOff x="207174" y="13714567"/>
            <a:chExt cx="5576974" cy="1610227"/>
          </a:xfrm>
        </p:grpSpPr>
        <p:sp>
          <p:nvSpPr>
            <p:cNvPr id="56" name="Rectangle 55">
              <a:extLst>
                <a:ext uri="{FF2B5EF4-FFF2-40B4-BE49-F238E27FC236}">
                  <a16:creationId xmlns:a16="http://schemas.microsoft.com/office/drawing/2014/main" id="{EA1F26BD-A73E-444B-AB92-F18D797CEFFA}"/>
                </a:ext>
              </a:extLst>
            </p:cNvPr>
            <p:cNvSpPr/>
            <p:nvPr/>
          </p:nvSpPr>
          <p:spPr>
            <a:xfrm>
              <a:off x="240181" y="13724356"/>
              <a:ext cx="5515010" cy="1600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A9B5EA5D-FDB2-4F83-9E5B-A6F6C0ECD1DC}"/>
                </a:ext>
              </a:extLst>
            </p:cNvPr>
            <p:cNvSpPr txBox="1"/>
            <p:nvPr/>
          </p:nvSpPr>
          <p:spPr>
            <a:xfrm>
              <a:off x="207174" y="13714567"/>
              <a:ext cx="5576974" cy="1610227"/>
            </a:xfrm>
            <a:prstGeom prst="rect">
              <a:avLst/>
            </a:prstGeom>
            <a:noFill/>
          </p:spPr>
          <p:txBody>
            <a:bodyPr wrap="square">
              <a:spAutoFit/>
            </a:bodyPr>
            <a:lstStyle/>
            <a:p>
              <a:r>
                <a:rPr lang="en-US" sz="2600" b="1" dirty="0">
                  <a:solidFill>
                    <a:schemeClr val="bg1"/>
                  </a:solidFill>
                  <a:latin typeface="Roboto" panose="02000000000000000000" pitchFamily="2" charset="0"/>
                  <a:ea typeface="Roboto" panose="02000000000000000000" pitchFamily="2" charset="0"/>
                </a:rPr>
                <a:t>System 1:</a:t>
              </a:r>
            </a:p>
            <a:p>
              <a:r>
                <a:rPr lang="en-US" sz="2400" dirty="0">
                  <a:solidFill>
                    <a:schemeClr val="bg1"/>
                  </a:solidFill>
                  <a:latin typeface="Roboto" panose="02000000000000000000" pitchFamily="2" charset="0"/>
                  <a:ea typeface="Roboto" panose="02000000000000000000" pitchFamily="2" charset="0"/>
                </a:rPr>
                <a:t>The quick, automatic, and unconscious </a:t>
              </a:r>
              <a:r>
                <a:rPr lang="en-GB" sz="2400" dirty="0">
                  <a:solidFill>
                    <a:schemeClr val="bg1"/>
                  </a:solidFill>
                  <a:latin typeface="Roboto" panose="02000000000000000000" pitchFamily="2" charset="0"/>
                  <a:ea typeface="Roboto" panose="02000000000000000000" pitchFamily="2" charset="0"/>
                </a:rPr>
                <a:t>system </a:t>
              </a:r>
              <a:r>
                <a:rPr lang="en-US" sz="2400" dirty="0">
                  <a:solidFill>
                    <a:schemeClr val="bg1"/>
                  </a:solidFill>
                  <a:latin typeface="Roboto" panose="02000000000000000000" pitchFamily="2" charset="0"/>
                  <a:ea typeface="Roboto" panose="02000000000000000000" pitchFamily="2" charset="0"/>
                </a:rPr>
                <a:t>that, when faced with a problem, generates a provisional model.</a:t>
              </a:r>
            </a:p>
          </p:txBody>
        </p:sp>
      </p:grpSp>
      <p:sp>
        <p:nvSpPr>
          <p:cNvPr id="58" name="TextBox 57">
            <a:extLst>
              <a:ext uri="{FF2B5EF4-FFF2-40B4-BE49-F238E27FC236}">
                <a16:creationId xmlns:a16="http://schemas.microsoft.com/office/drawing/2014/main" id="{8C2E44E3-1D68-46F6-AB2C-BCE4832EF30E}"/>
              </a:ext>
            </a:extLst>
          </p:cNvPr>
          <p:cNvSpPr txBox="1"/>
          <p:nvPr/>
        </p:nvSpPr>
        <p:spPr>
          <a:xfrm>
            <a:off x="173742" y="19316097"/>
            <a:ext cx="9860400" cy="1600438"/>
          </a:xfrm>
          <a:prstGeom prst="rect">
            <a:avLst/>
          </a:prstGeom>
          <a:noFill/>
        </p:spPr>
        <p:txBody>
          <a:bodyPr wrap="square">
            <a:spAutoFit/>
          </a:bodyPr>
          <a:lstStyle/>
          <a:p>
            <a:pPr algn="just"/>
            <a:r>
              <a:rPr lang="en-GB" sz="2600" b="1" dirty="0">
                <a:latin typeface="Roboto" panose="02000000000000000000" pitchFamily="2" charset="0"/>
                <a:ea typeface="Roboto" panose="02000000000000000000" pitchFamily="2" charset="0"/>
              </a:rPr>
              <a:t>Salient Distracting Features (SDFs)</a:t>
            </a:r>
          </a:p>
          <a:p>
            <a:pPr algn="just"/>
            <a:r>
              <a:rPr lang="en-GB" sz="2400" dirty="0">
                <a:latin typeface="Roboto" panose="02000000000000000000" pitchFamily="2" charset="0"/>
                <a:ea typeface="Roboto" panose="02000000000000000000" pitchFamily="2" charset="0"/>
              </a:rPr>
              <a:t>SDFs are task-irrelevant features which are perceived as relevant and may cue incorrect lines of reasoning. These features often dominate visual attention but may be ignored with practice and experience.</a:t>
            </a:r>
            <a:r>
              <a:rPr lang="en-GB" sz="2400" baseline="30000" dirty="0">
                <a:latin typeface="Roboto" panose="02000000000000000000" pitchFamily="2" charset="0"/>
                <a:ea typeface="Roboto" panose="02000000000000000000" pitchFamily="2" charset="0"/>
              </a:rPr>
              <a:t>[11, 12]</a:t>
            </a:r>
            <a:r>
              <a:rPr lang="en-GB" sz="2400" dirty="0">
                <a:latin typeface="Roboto" panose="02000000000000000000" pitchFamily="2" charset="0"/>
                <a:ea typeface="Roboto" panose="02000000000000000000" pitchFamily="2" charset="0"/>
              </a:rPr>
              <a:t> </a:t>
            </a:r>
            <a:endParaRPr lang="en-GB" sz="2400" baseline="30000" dirty="0">
              <a:latin typeface="Roboto" panose="02000000000000000000" pitchFamily="2" charset="0"/>
              <a:ea typeface="Roboto" panose="02000000000000000000" pitchFamily="2" charset="0"/>
            </a:endParaRPr>
          </a:p>
        </p:txBody>
      </p:sp>
      <p:sp>
        <p:nvSpPr>
          <p:cNvPr id="60" name="TextBox 59">
            <a:extLst>
              <a:ext uri="{FF2B5EF4-FFF2-40B4-BE49-F238E27FC236}">
                <a16:creationId xmlns:a16="http://schemas.microsoft.com/office/drawing/2014/main" id="{6626A39D-FB94-4014-BBB6-88FD305F7251}"/>
              </a:ext>
            </a:extLst>
          </p:cNvPr>
          <p:cNvSpPr txBox="1"/>
          <p:nvPr/>
        </p:nvSpPr>
        <p:spPr>
          <a:xfrm>
            <a:off x="137946" y="15830422"/>
            <a:ext cx="9860400" cy="1969770"/>
          </a:xfrm>
          <a:prstGeom prst="rect">
            <a:avLst/>
          </a:prstGeom>
          <a:noFill/>
        </p:spPr>
        <p:txBody>
          <a:bodyPr wrap="square">
            <a:spAutoFit/>
          </a:bodyPr>
          <a:lstStyle/>
          <a:p>
            <a:pPr algn="just"/>
            <a:r>
              <a:rPr lang="en-GB" sz="2600" b="1" dirty="0" err="1">
                <a:latin typeface="Roboto" panose="02000000000000000000" pitchFamily="2" charset="0"/>
                <a:ea typeface="Roboto" panose="02000000000000000000" pitchFamily="2" charset="0"/>
              </a:rPr>
              <a:t>DPToR</a:t>
            </a:r>
            <a:r>
              <a:rPr lang="en-GB" sz="2600" b="1" dirty="0">
                <a:latin typeface="Roboto" panose="02000000000000000000" pitchFamily="2" charset="0"/>
                <a:ea typeface="Roboto" panose="02000000000000000000" pitchFamily="2" charset="0"/>
              </a:rPr>
              <a:t> in Physics Education Research</a:t>
            </a:r>
          </a:p>
          <a:p>
            <a:pPr algn="just"/>
            <a:r>
              <a:rPr lang="en-GB" sz="2400" dirty="0">
                <a:latin typeface="Roboto" panose="02000000000000000000" pitchFamily="2" charset="0"/>
                <a:ea typeface="Roboto" panose="02000000000000000000" pitchFamily="2" charset="0"/>
              </a:rPr>
              <a:t>Previous work in Physics Education Research has been focused on understanding the reasoning pathways through the use of interventions and think aloud interviews. New studies have begun to focus on eye tracking and metacognitive reflexive interviews.</a:t>
            </a:r>
            <a:r>
              <a:rPr lang="en-GB" sz="2400" baseline="30000" dirty="0">
                <a:latin typeface="Roboto" panose="02000000000000000000" pitchFamily="2" charset="0"/>
                <a:ea typeface="Roboto" panose="02000000000000000000" pitchFamily="2" charset="0"/>
              </a:rPr>
              <a:t>[6-9]</a:t>
            </a:r>
          </a:p>
        </p:txBody>
      </p:sp>
      <p:sp>
        <p:nvSpPr>
          <p:cNvPr id="61" name="TextBox 60">
            <a:extLst>
              <a:ext uri="{FF2B5EF4-FFF2-40B4-BE49-F238E27FC236}">
                <a16:creationId xmlns:a16="http://schemas.microsoft.com/office/drawing/2014/main" id="{3663123A-964C-4A26-A639-8137DFDA8CFE}"/>
              </a:ext>
            </a:extLst>
          </p:cNvPr>
          <p:cNvSpPr txBox="1"/>
          <p:nvPr/>
        </p:nvSpPr>
        <p:spPr>
          <a:xfrm>
            <a:off x="137946" y="17916838"/>
            <a:ext cx="9860400" cy="1231106"/>
          </a:xfrm>
          <a:prstGeom prst="rect">
            <a:avLst/>
          </a:prstGeom>
          <a:noFill/>
        </p:spPr>
        <p:txBody>
          <a:bodyPr wrap="square">
            <a:spAutoFit/>
          </a:bodyPr>
          <a:lstStyle/>
          <a:p>
            <a:pPr algn="just"/>
            <a:r>
              <a:rPr lang="en-GB" sz="2600" b="1" dirty="0">
                <a:latin typeface="Roboto" panose="02000000000000000000" pitchFamily="2" charset="0"/>
                <a:ea typeface="Roboto" panose="02000000000000000000" pitchFamily="2" charset="0"/>
              </a:rPr>
              <a:t>Metacognitive Questions (MCQs)</a:t>
            </a:r>
          </a:p>
          <a:p>
            <a:pPr algn="just"/>
            <a:r>
              <a:rPr lang="en-GB" sz="2400" dirty="0">
                <a:latin typeface="Roboto" panose="02000000000000000000" pitchFamily="2" charset="0"/>
                <a:ea typeface="Roboto" panose="02000000000000000000" pitchFamily="2" charset="0"/>
              </a:rPr>
              <a:t>MCQs are a series of reflexive questions that allow students to self-report on the reasoning pathways tested while solving the exercise. </a:t>
            </a:r>
            <a:r>
              <a:rPr lang="en-GB" sz="2400" baseline="30000" dirty="0">
                <a:latin typeface="Roboto" panose="02000000000000000000" pitchFamily="2" charset="0"/>
                <a:ea typeface="Roboto" panose="02000000000000000000" pitchFamily="2" charset="0"/>
              </a:rPr>
              <a:t>[10]</a:t>
            </a:r>
          </a:p>
        </p:txBody>
      </p:sp>
      <p:grpSp>
        <p:nvGrpSpPr>
          <p:cNvPr id="72" name="Group 71">
            <a:extLst>
              <a:ext uri="{FF2B5EF4-FFF2-40B4-BE49-F238E27FC236}">
                <a16:creationId xmlns:a16="http://schemas.microsoft.com/office/drawing/2014/main" id="{173A8EEE-C5C1-4B7E-8011-40DCE492D907}"/>
              </a:ext>
            </a:extLst>
          </p:cNvPr>
          <p:cNvGrpSpPr/>
          <p:nvPr/>
        </p:nvGrpSpPr>
        <p:grpSpPr>
          <a:xfrm>
            <a:off x="10389466" y="2684858"/>
            <a:ext cx="9648001" cy="3945326"/>
            <a:chOff x="11920221" y="2890222"/>
            <a:chExt cx="9648001" cy="3945326"/>
          </a:xfrm>
        </p:grpSpPr>
        <p:sp>
          <p:nvSpPr>
            <p:cNvPr id="65" name="Rectangle 64">
              <a:extLst>
                <a:ext uri="{FF2B5EF4-FFF2-40B4-BE49-F238E27FC236}">
                  <a16:creationId xmlns:a16="http://schemas.microsoft.com/office/drawing/2014/main" id="{B79522BA-BD18-4F63-AF60-42F3D07E696A}"/>
                </a:ext>
              </a:extLst>
            </p:cNvPr>
            <p:cNvSpPr/>
            <p:nvPr/>
          </p:nvSpPr>
          <p:spPr>
            <a:xfrm>
              <a:off x="11920222" y="2890222"/>
              <a:ext cx="9648000" cy="3738248"/>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Roboto" panose="02000000000000000000" pitchFamily="2" charset="0"/>
                <a:ea typeface="Roboto" panose="02000000000000000000" pitchFamily="2" charset="0"/>
              </a:endParaRPr>
            </a:p>
          </p:txBody>
        </p:sp>
        <p:sp>
          <p:nvSpPr>
            <p:cNvPr id="66" name="TextBox 65">
              <a:extLst>
                <a:ext uri="{FF2B5EF4-FFF2-40B4-BE49-F238E27FC236}">
                  <a16:creationId xmlns:a16="http://schemas.microsoft.com/office/drawing/2014/main" id="{304C7F8D-E9F4-48D2-86ED-876D234845BF}"/>
                </a:ext>
              </a:extLst>
            </p:cNvPr>
            <p:cNvSpPr txBox="1"/>
            <p:nvPr/>
          </p:nvSpPr>
          <p:spPr>
            <a:xfrm>
              <a:off x="12170583" y="3007083"/>
              <a:ext cx="9156437" cy="800219"/>
            </a:xfrm>
            <a:prstGeom prst="rect">
              <a:avLst/>
            </a:prstGeom>
            <a:noFill/>
          </p:spPr>
          <p:txBody>
            <a:bodyPr wrap="square" rtlCol="0">
              <a:spAutoFit/>
            </a:bodyPr>
            <a:lstStyle/>
            <a:p>
              <a:r>
                <a:rPr lang="en-US" sz="4600" b="1" dirty="0">
                  <a:solidFill>
                    <a:schemeClr val="accent1"/>
                  </a:solidFill>
                  <a:latin typeface="Roboto" panose="02000000000000000000" pitchFamily="2" charset="0"/>
                  <a:ea typeface="Roboto" panose="02000000000000000000" pitchFamily="2" charset="0"/>
                </a:rPr>
                <a:t>3.) Research Questions</a:t>
              </a:r>
            </a:p>
          </p:txBody>
        </p:sp>
        <p:sp>
          <p:nvSpPr>
            <p:cNvPr id="67" name="Rectangle 66">
              <a:extLst>
                <a:ext uri="{FF2B5EF4-FFF2-40B4-BE49-F238E27FC236}">
                  <a16:creationId xmlns:a16="http://schemas.microsoft.com/office/drawing/2014/main" id="{C0C09DBE-8606-415B-8B45-695065877070}"/>
                </a:ext>
              </a:extLst>
            </p:cNvPr>
            <p:cNvSpPr/>
            <p:nvPr/>
          </p:nvSpPr>
          <p:spPr>
            <a:xfrm>
              <a:off x="11920221" y="3130603"/>
              <a:ext cx="180000" cy="54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71" name="TextBox 70">
              <a:extLst>
                <a:ext uri="{FF2B5EF4-FFF2-40B4-BE49-F238E27FC236}">
                  <a16:creationId xmlns:a16="http://schemas.microsoft.com/office/drawing/2014/main" id="{6901C0EE-234B-4465-B7C2-9C2B34EABFDF}"/>
                </a:ext>
              </a:extLst>
            </p:cNvPr>
            <p:cNvSpPr txBox="1"/>
            <p:nvPr/>
          </p:nvSpPr>
          <p:spPr>
            <a:xfrm>
              <a:off x="12100221" y="3788560"/>
              <a:ext cx="9227312" cy="3046988"/>
            </a:xfrm>
            <a:prstGeom prst="rect">
              <a:avLst/>
            </a:prstGeom>
            <a:noFill/>
          </p:spPr>
          <p:txBody>
            <a:bodyPr wrap="square">
              <a:spAutoFit/>
            </a:bodyPr>
            <a:lstStyle/>
            <a:p>
              <a:r>
                <a:rPr lang="en-GB" sz="2800" b="1" dirty="0">
                  <a:latin typeface="Roboto" panose="02000000000000000000" pitchFamily="2" charset="0"/>
                  <a:ea typeface="Roboto" panose="02000000000000000000" pitchFamily="2" charset="0"/>
                </a:rPr>
                <a:t>RQ1: </a:t>
              </a:r>
              <a:r>
                <a:rPr lang="en-GB" sz="2800" dirty="0">
                  <a:latin typeface="Roboto" panose="02000000000000000000" pitchFamily="2" charset="0"/>
                  <a:ea typeface="Roboto" panose="02000000000000000000" pitchFamily="2" charset="0"/>
                </a:rPr>
                <a:t>What are the student reasoning pathways when solving the KGT?</a:t>
              </a:r>
            </a:p>
            <a:p>
              <a:pPr algn="just"/>
              <a:r>
                <a:rPr lang="en-GB" sz="2800" b="1" dirty="0">
                  <a:latin typeface="Roboto" panose="02000000000000000000" pitchFamily="2" charset="0"/>
                  <a:ea typeface="Roboto" panose="02000000000000000000" pitchFamily="2" charset="0"/>
                </a:rPr>
                <a:t>RQ2: </a:t>
              </a:r>
              <a:r>
                <a:rPr lang="en-GB" sz="2800" dirty="0">
                  <a:latin typeface="Roboto" panose="02000000000000000000" pitchFamily="2" charset="0"/>
                  <a:ea typeface="Roboto" panose="02000000000000000000" pitchFamily="2" charset="0"/>
                </a:rPr>
                <a:t>What is the role of system 2 in answering the KGT correctly?</a:t>
              </a:r>
            </a:p>
            <a:p>
              <a:pPr algn="just"/>
              <a:r>
                <a:rPr lang="en-GB" sz="2800" b="1" dirty="0">
                  <a:latin typeface="Roboto" panose="02000000000000000000" pitchFamily="2" charset="0"/>
                  <a:ea typeface="Roboto" panose="02000000000000000000" pitchFamily="2" charset="0"/>
                </a:rPr>
                <a:t>RQ3: </a:t>
              </a:r>
              <a:r>
                <a:rPr lang="en-GB" sz="2800" dirty="0">
                  <a:latin typeface="Roboto" panose="02000000000000000000" pitchFamily="2" charset="0"/>
                  <a:ea typeface="Roboto" panose="02000000000000000000" pitchFamily="2" charset="0"/>
                </a:rPr>
                <a:t>What is the relationship between students eye movements and their responses to the MCQs?</a:t>
              </a:r>
            </a:p>
            <a:p>
              <a:pPr algn="just"/>
              <a:endParaRPr lang="en-GB" sz="2400" dirty="0">
                <a:latin typeface="Roboto" panose="02000000000000000000" pitchFamily="2" charset="0"/>
                <a:ea typeface="Roboto" panose="02000000000000000000" pitchFamily="2" charset="0"/>
              </a:endParaRPr>
            </a:p>
          </p:txBody>
        </p:sp>
      </p:grpSp>
      <p:grpSp>
        <p:nvGrpSpPr>
          <p:cNvPr id="167" name="Group 166">
            <a:extLst>
              <a:ext uri="{FF2B5EF4-FFF2-40B4-BE49-F238E27FC236}">
                <a16:creationId xmlns:a16="http://schemas.microsoft.com/office/drawing/2014/main" id="{08B97FF4-2810-4209-9F78-58F22998B343}"/>
              </a:ext>
            </a:extLst>
          </p:cNvPr>
          <p:cNvGrpSpPr/>
          <p:nvPr/>
        </p:nvGrpSpPr>
        <p:grpSpPr>
          <a:xfrm>
            <a:off x="20439669" y="2696652"/>
            <a:ext cx="9648000" cy="3727609"/>
            <a:chOff x="20436865" y="2815221"/>
            <a:chExt cx="9648000" cy="3727609"/>
          </a:xfrm>
        </p:grpSpPr>
        <p:sp>
          <p:nvSpPr>
            <p:cNvPr id="73" name="Rectangle 72">
              <a:extLst>
                <a:ext uri="{FF2B5EF4-FFF2-40B4-BE49-F238E27FC236}">
                  <a16:creationId xmlns:a16="http://schemas.microsoft.com/office/drawing/2014/main" id="{60E86270-E12A-45C5-83AC-391C4AFB04B2}"/>
                </a:ext>
              </a:extLst>
            </p:cNvPr>
            <p:cNvSpPr/>
            <p:nvPr/>
          </p:nvSpPr>
          <p:spPr>
            <a:xfrm>
              <a:off x="20436865" y="2815221"/>
              <a:ext cx="9648000" cy="3727609"/>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Roboto" panose="02000000000000000000" pitchFamily="2" charset="0"/>
                <a:ea typeface="Roboto" panose="02000000000000000000" pitchFamily="2" charset="0"/>
              </a:endParaRPr>
            </a:p>
          </p:txBody>
        </p:sp>
        <p:sp>
          <p:nvSpPr>
            <p:cNvPr id="74" name="TextBox 73">
              <a:extLst>
                <a:ext uri="{FF2B5EF4-FFF2-40B4-BE49-F238E27FC236}">
                  <a16:creationId xmlns:a16="http://schemas.microsoft.com/office/drawing/2014/main" id="{D44B3026-28EA-41D6-9385-F11209111365}"/>
                </a:ext>
              </a:extLst>
            </p:cNvPr>
            <p:cNvSpPr txBox="1"/>
            <p:nvPr/>
          </p:nvSpPr>
          <p:spPr>
            <a:xfrm>
              <a:off x="20696162" y="2930927"/>
              <a:ext cx="9156949" cy="800219"/>
            </a:xfrm>
            <a:prstGeom prst="rect">
              <a:avLst/>
            </a:prstGeom>
            <a:noFill/>
          </p:spPr>
          <p:txBody>
            <a:bodyPr wrap="square" rtlCol="0">
              <a:spAutoFit/>
            </a:bodyPr>
            <a:lstStyle/>
            <a:p>
              <a:r>
                <a:rPr lang="en-US" sz="4600" b="1" dirty="0">
                  <a:solidFill>
                    <a:schemeClr val="accent1"/>
                  </a:solidFill>
                  <a:latin typeface="Roboto" panose="02000000000000000000" pitchFamily="2" charset="0"/>
                  <a:ea typeface="Roboto" panose="02000000000000000000" pitchFamily="2" charset="0"/>
                </a:rPr>
                <a:t>4.) Methodology</a:t>
              </a:r>
            </a:p>
          </p:txBody>
        </p:sp>
        <p:sp>
          <p:nvSpPr>
            <p:cNvPr id="75" name="Rectangle 74">
              <a:extLst>
                <a:ext uri="{FF2B5EF4-FFF2-40B4-BE49-F238E27FC236}">
                  <a16:creationId xmlns:a16="http://schemas.microsoft.com/office/drawing/2014/main" id="{F9BC99CE-650A-4ECE-8B4A-8A629CED2B9F}"/>
                </a:ext>
              </a:extLst>
            </p:cNvPr>
            <p:cNvSpPr/>
            <p:nvPr/>
          </p:nvSpPr>
          <p:spPr>
            <a:xfrm>
              <a:off x="20445800" y="3054447"/>
              <a:ext cx="180000" cy="54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76" name="TextBox 75">
              <a:extLst>
                <a:ext uri="{FF2B5EF4-FFF2-40B4-BE49-F238E27FC236}">
                  <a16:creationId xmlns:a16="http://schemas.microsoft.com/office/drawing/2014/main" id="{A0036588-C7C0-4340-97BB-C135AFDDCE50}"/>
                </a:ext>
              </a:extLst>
            </p:cNvPr>
            <p:cNvSpPr txBox="1"/>
            <p:nvPr/>
          </p:nvSpPr>
          <p:spPr>
            <a:xfrm>
              <a:off x="20625800" y="3712404"/>
              <a:ext cx="9227312" cy="2708434"/>
            </a:xfrm>
            <a:prstGeom prst="rect">
              <a:avLst/>
            </a:prstGeom>
            <a:noFill/>
          </p:spPr>
          <p:txBody>
            <a:bodyPr wrap="square">
              <a:spAutoFit/>
            </a:bodyPr>
            <a:lstStyle/>
            <a:p>
              <a:r>
                <a:rPr lang="en-GB" sz="2600" b="1" dirty="0">
                  <a:latin typeface="Roboto" panose="02000000000000000000" pitchFamily="2" charset="0"/>
                  <a:ea typeface="Roboto" panose="02000000000000000000" pitchFamily="2" charset="0"/>
                </a:rPr>
                <a:t>Eye Tracking</a:t>
              </a:r>
            </a:p>
            <a:p>
              <a:pPr algn="just"/>
              <a:r>
                <a:rPr lang="en-GB" sz="2400" dirty="0">
                  <a:latin typeface="Roboto" panose="02000000000000000000" pitchFamily="2" charset="0"/>
                  <a:ea typeface="Roboto" panose="02000000000000000000" pitchFamily="2" charset="0"/>
                </a:rPr>
                <a:t>Student gaze was analysed, qualitatively, for patterns into reasoning pathways.</a:t>
              </a:r>
              <a:r>
                <a:rPr lang="en-GB" sz="2400" b="1" dirty="0">
                  <a:latin typeface="Roboto" panose="02000000000000000000" pitchFamily="2" charset="0"/>
                  <a:ea typeface="Roboto" panose="02000000000000000000" pitchFamily="2" charset="0"/>
                </a:rPr>
                <a:t> </a:t>
              </a:r>
              <a:r>
                <a:rPr lang="en-GB" sz="2400" dirty="0">
                  <a:latin typeface="Roboto" panose="02000000000000000000" pitchFamily="2" charset="0"/>
                  <a:ea typeface="Roboto" panose="02000000000000000000" pitchFamily="2" charset="0"/>
                </a:rPr>
                <a:t>An </a:t>
              </a:r>
              <a:r>
                <a:rPr lang="en-GB" sz="2400" dirty="0" err="1">
                  <a:latin typeface="Roboto" panose="02000000000000000000" pitchFamily="2" charset="0"/>
                  <a:ea typeface="Roboto" panose="02000000000000000000" pitchFamily="2" charset="0"/>
                </a:rPr>
                <a:t>iMotions</a:t>
              </a:r>
              <a:r>
                <a:rPr lang="en-GB" sz="2400" dirty="0">
                  <a:latin typeface="Roboto" panose="02000000000000000000" pitchFamily="2" charset="0"/>
                  <a:ea typeface="Roboto" panose="02000000000000000000" pitchFamily="2" charset="0"/>
                </a:rPr>
                <a:t> 60Hz Smart Eye Aurora Eye Tracker</a:t>
              </a:r>
              <a:r>
                <a:rPr lang="en-GB" sz="2400" baseline="30000" dirty="0">
                  <a:latin typeface="Roboto" panose="02000000000000000000" pitchFamily="2" charset="0"/>
                  <a:ea typeface="Roboto" panose="02000000000000000000" pitchFamily="2" charset="0"/>
                </a:rPr>
                <a:t>[13]</a:t>
              </a:r>
              <a:r>
                <a:rPr lang="en-GB" sz="2400" dirty="0">
                  <a:latin typeface="Roboto" panose="02000000000000000000" pitchFamily="2" charset="0"/>
                  <a:ea typeface="Roboto" panose="02000000000000000000" pitchFamily="2" charset="0"/>
                </a:rPr>
                <a:t> was used to track real time student visual attention. </a:t>
              </a:r>
            </a:p>
            <a:p>
              <a:pPr algn="just"/>
              <a:r>
                <a:rPr lang="en-GB" sz="2400" b="1" dirty="0">
                  <a:latin typeface="Roboto" panose="02000000000000000000" pitchFamily="2" charset="0"/>
                  <a:ea typeface="Roboto" panose="02000000000000000000" pitchFamily="2" charset="0"/>
                </a:rPr>
                <a:t>Meta Cognitive Questions </a:t>
              </a:r>
              <a:r>
                <a:rPr lang="en-GB" sz="2400" b="1" baseline="30000" dirty="0">
                  <a:latin typeface="Roboto" panose="02000000000000000000" pitchFamily="2" charset="0"/>
                  <a:ea typeface="Roboto" panose="02000000000000000000" pitchFamily="2" charset="0"/>
                </a:rPr>
                <a:t>[9]</a:t>
              </a:r>
            </a:p>
            <a:p>
              <a:pPr algn="just"/>
              <a:r>
                <a:rPr lang="en-GB" sz="2400" dirty="0">
                  <a:solidFill>
                    <a:srgbClr val="000000"/>
                  </a:solidFill>
                  <a:latin typeface="Roboto" panose="02000000000000000000" pitchFamily="2" charset="0"/>
                  <a:ea typeface="Roboto" panose="02000000000000000000" pitchFamily="2" charset="0"/>
                </a:rPr>
                <a:t>Students (N=16) were asked a series of verbal questions which asked them to reflect on the mindware used to solve the exercise.</a:t>
              </a:r>
              <a:endParaRPr lang="en-GB" sz="2400" baseline="30000" dirty="0">
                <a:latin typeface="Roboto" panose="02000000000000000000" pitchFamily="2" charset="0"/>
                <a:ea typeface="Roboto" panose="02000000000000000000" pitchFamily="2" charset="0"/>
              </a:endParaRPr>
            </a:p>
          </p:txBody>
        </p:sp>
      </p:grpSp>
      <p:grpSp>
        <p:nvGrpSpPr>
          <p:cNvPr id="8" name="Group 7">
            <a:extLst>
              <a:ext uri="{FF2B5EF4-FFF2-40B4-BE49-F238E27FC236}">
                <a16:creationId xmlns:a16="http://schemas.microsoft.com/office/drawing/2014/main" id="{057BDADD-5D8D-4210-B006-5881E3406AC0}"/>
              </a:ext>
            </a:extLst>
          </p:cNvPr>
          <p:cNvGrpSpPr/>
          <p:nvPr/>
        </p:nvGrpSpPr>
        <p:grpSpPr>
          <a:xfrm>
            <a:off x="20439669" y="6456392"/>
            <a:ext cx="9694204" cy="14885572"/>
            <a:chOff x="10380531" y="6481635"/>
            <a:chExt cx="9694204" cy="14885572"/>
          </a:xfrm>
        </p:grpSpPr>
        <p:sp>
          <p:nvSpPr>
            <p:cNvPr id="78" name="Rectangle 77">
              <a:extLst>
                <a:ext uri="{FF2B5EF4-FFF2-40B4-BE49-F238E27FC236}">
                  <a16:creationId xmlns:a16="http://schemas.microsoft.com/office/drawing/2014/main" id="{A8934B70-0D02-40A3-833E-9E6134ACE710}"/>
                </a:ext>
              </a:extLst>
            </p:cNvPr>
            <p:cNvSpPr/>
            <p:nvPr/>
          </p:nvSpPr>
          <p:spPr>
            <a:xfrm>
              <a:off x="10389063" y="12442216"/>
              <a:ext cx="9685672" cy="8924991"/>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latin typeface="Roboto" panose="02000000000000000000" pitchFamily="2" charset="0"/>
                <a:ea typeface="Roboto" panose="02000000000000000000" pitchFamily="2" charset="0"/>
              </a:endParaRPr>
            </a:p>
          </p:txBody>
        </p:sp>
        <p:sp>
          <p:nvSpPr>
            <p:cNvPr id="79" name="TextBox 78">
              <a:extLst>
                <a:ext uri="{FF2B5EF4-FFF2-40B4-BE49-F238E27FC236}">
                  <a16:creationId xmlns:a16="http://schemas.microsoft.com/office/drawing/2014/main" id="{7F3368EF-BAEA-4141-9C23-5D356FCCB886}"/>
                </a:ext>
              </a:extLst>
            </p:cNvPr>
            <p:cNvSpPr txBox="1"/>
            <p:nvPr/>
          </p:nvSpPr>
          <p:spPr>
            <a:xfrm>
              <a:off x="10569466" y="13193028"/>
              <a:ext cx="9226800" cy="6093976"/>
            </a:xfrm>
            <a:prstGeom prst="rect">
              <a:avLst/>
            </a:prstGeom>
            <a:noFill/>
          </p:spPr>
          <p:txBody>
            <a:bodyPr wrap="square" numCol="1" spcCol="180000">
              <a:spAutoFit/>
            </a:bodyPr>
            <a:lstStyle/>
            <a:p>
              <a:pPr algn="just"/>
              <a:r>
                <a:rPr lang="en-US" sz="2600" b="1" dirty="0">
                  <a:latin typeface="Roboto" panose="02000000000000000000" pitchFamily="2" charset="0"/>
                  <a:ea typeface="Roboto" panose="02000000000000000000" pitchFamily="2" charset="0"/>
                </a:rPr>
                <a:t>“The first thing I did was, actually before even reading the header of the question was just jump straight to the graph ... And I see it’s a distance time graph. And immediately I remember back to like sort of middle high school days when we were told, oh the gradient represents the speed. And the reasoning behind that is that dx by dt is one way you can get speed. And so I looked at those three. Then I read the question underneath, which says, which three of, which of the three time are the magnitudes the same? So I’m thinking, okay, well direction doesn’t matter. We’re just interested in kind of the size of the slope. And I looked at the three points and I started at A because it’s on the left and I read from left to right and it looks about the same. But I checked the others just in case. It’s definitely different at B, definitely different at C. So I picked A and I’m pretty sure that’s correct.</a:t>
              </a:r>
            </a:p>
          </p:txBody>
        </p:sp>
        <p:sp>
          <p:nvSpPr>
            <p:cNvPr id="80" name="TextBox 79">
              <a:extLst>
                <a:ext uri="{FF2B5EF4-FFF2-40B4-BE49-F238E27FC236}">
                  <a16:creationId xmlns:a16="http://schemas.microsoft.com/office/drawing/2014/main" id="{5FF313C7-C1D9-4F37-8986-6E5608725FE8}"/>
                </a:ext>
              </a:extLst>
            </p:cNvPr>
            <p:cNvSpPr txBox="1"/>
            <p:nvPr/>
          </p:nvSpPr>
          <p:spPr>
            <a:xfrm>
              <a:off x="10660910" y="12568585"/>
              <a:ext cx="8942252" cy="707886"/>
            </a:xfrm>
            <a:prstGeom prst="rect">
              <a:avLst/>
            </a:prstGeom>
            <a:noFill/>
          </p:spPr>
          <p:txBody>
            <a:bodyPr wrap="square" rtlCol="0">
              <a:spAutoFit/>
            </a:bodyPr>
            <a:lstStyle/>
            <a:p>
              <a:r>
                <a:rPr lang="en-US" sz="4000" b="1" dirty="0">
                  <a:solidFill>
                    <a:schemeClr val="accent1"/>
                  </a:solidFill>
                  <a:latin typeface="Roboto" panose="02000000000000000000" pitchFamily="2" charset="0"/>
                  <a:ea typeface="Roboto" panose="02000000000000000000" pitchFamily="2" charset="0"/>
                </a:rPr>
                <a:t>5b.) Metacognitive Responses for B</a:t>
              </a:r>
            </a:p>
          </p:txBody>
        </p:sp>
        <p:sp>
          <p:nvSpPr>
            <p:cNvPr id="81" name="Rectangle 80">
              <a:extLst>
                <a:ext uri="{FF2B5EF4-FFF2-40B4-BE49-F238E27FC236}">
                  <a16:creationId xmlns:a16="http://schemas.microsoft.com/office/drawing/2014/main" id="{741DEA52-9854-4739-845E-7086D2799CBB}"/>
                </a:ext>
              </a:extLst>
            </p:cNvPr>
            <p:cNvSpPr/>
            <p:nvPr/>
          </p:nvSpPr>
          <p:spPr>
            <a:xfrm>
              <a:off x="10397074" y="12656184"/>
              <a:ext cx="263837" cy="54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grpSp>
          <p:nvGrpSpPr>
            <p:cNvPr id="82" name="Group 81">
              <a:extLst>
                <a:ext uri="{FF2B5EF4-FFF2-40B4-BE49-F238E27FC236}">
                  <a16:creationId xmlns:a16="http://schemas.microsoft.com/office/drawing/2014/main" id="{93AA9C3D-CBF5-4446-9F56-C292B7B237EC}"/>
                </a:ext>
              </a:extLst>
            </p:cNvPr>
            <p:cNvGrpSpPr/>
            <p:nvPr/>
          </p:nvGrpSpPr>
          <p:grpSpPr>
            <a:xfrm>
              <a:off x="10380531" y="6481635"/>
              <a:ext cx="9648000" cy="5954611"/>
              <a:chOff x="20635947" y="2889122"/>
              <a:chExt cx="9648000" cy="5954611"/>
            </a:xfrm>
          </p:grpSpPr>
          <p:sp>
            <p:nvSpPr>
              <p:cNvPr id="83" name="Rectangle 82">
                <a:extLst>
                  <a:ext uri="{FF2B5EF4-FFF2-40B4-BE49-F238E27FC236}">
                    <a16:creationId xmlns:a16="http://schemas.microsoft.com/office/drawing/2014/main" id="{1FA3124C-6AC9-4EDF-898A-199FA856FBF0}"/>
                  </a:ext>
                </a:extLst>
              </p:cNvPr>
              <p:cNvSpPr/>
              <p:nvPr/>
            </p:nvSpPr>
            <p:spPr>
              <a:xfrm>
                <a:off x="20635947" y="2889122"/>
                <a:ext cx="9648000" cy="986400"/>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latin typeface="Roboto" panose="02000000000000000000" pitchFamily="2" charset="0"/>
                  <a:ea typeface="Roboto" panose="02000000000000000000" pitchFamily="2" charset="0"/>
                </a:endParaRPr>
              </a:p>
            </p:txBody>
          </p:sp>
          <p:pic>
            <p:nvPicPr>
              <p:cNvPr id="84" name="Picture 83">
                <a:extLst>
                  <a:ext uri="{FF2B5EF4-FFF2-40B4-BE49-F238E27FC236}">
                    <a16:creationId xmlns:a16="http://schemas.microsoft.com/office/drawing/2014/main" id="{BC10F12D-0D26-49D8-82D9-C8D2B8795309}"/>
                  </a:ext>
                </a:extLst>
              </p:cNvPr>
              <p:cNvPicPr>
                <a:picLocks noChangeAspect="1"/>
              </p:cNvPicPr>
              <p:nvPr/>
            </p:nvPicPr>
            <p:blipFill>
              <a:blip r:embed="rId7"/>
              <a:stretch>
                <a:fillRect/>
              </a:stretch>
            </p:blipFill>
            <p:spPr>
              <a:xfrm>
                <a:off x="20635947" y="3875522"/>
                <a:ext cx="9648000" cy="4968211"/>
              </a:xfrm>
              <a:prstGeom prst="rect">
                <a:avLst/>
              </a:prstGeom>
            </p:spPr>
          </p:pic>
        </p:grpSp>
        <p:sp>
          <p:nvSpPr>
            <p:cNvPr id="128" name="TextBox 127">
              <a:extLst>
                <a:ext uri="{FF2B5EF4-FFF2-40B4-BE49-F238E27FC236}">
                  <a16:creationId xmlns:a16="http://schemas.microsoft.com/office/drawing/2014/main" id="{4BCD7B30-6F5D-4132-9395-D81A6793CA13}"/>
                </a:ext>
              </a:extLst>
            </p:cNvPr>
            <p:cNvSpPr txBox="1"/>
            <p:nvPr/>
          </p:nvSpPr>
          <p:spPr>
            <a:xfrm>
              <a:off x="10578423" y="19469436"/>
              <a:ext cx="6080902" cy="680333"/>
            </a:xfrm>
            <a:prstGeom prst="rect">
              <a:avLst/>
            </a:prstGeom>
            <a:noFill/>
          </p:spPr>
          <p:txBody>
            <a:bodyPr wrap="square" rtlCol="0">
              <a:spAutoFit/>
            </a:bodyPr>
            <a:lstStyle/>
            <a:p>
              <a:r>
                <a:rPr lang="en-US" sz="3200" b="1" dirty="0">
                  <a:solidFill>
                    <a:schemeClr val="accent1"/>
                  </a:solidFill>
                  <a:latin typeface="Roboto" panose="02000000000000000000" pitchFamily="2" charset="0"/>
                  <a:ea typeface="Roboto" panose="02000000000000000000" pitchFamily="2" charset="0"/>
                </a:rPr>
                <a:t>References</a:t>
              </a:r>
            </a:p>
          </p:txBody>
        </p:sp>
        <p:sp>
          <p:nvSpPr>
            <p:cNvPr id="129" name="Rectangle 128">
              <a:extLst>
                <a:ext uri="{FF2B5EF4-FFF2-40B4-BE49-F238E27FC236}">
                  <a16:creationId xmlns:a16="http://schemas.microsoft.com/office/drawing/2014/main" id="{987A2302-84F7-4EFC-96E0-114B4604F6F8}"/>
                </a:ext>
              </a:extLst>
            </p:cNvPr>
            <p:cNvSpPr/>
            <p:nvPr/>
          </p:nvSpPr>
          <p:spPr>
            <a:xfrm>
              <a:off x="10389062" y="19514274"/>
              <a:ext cx="198722" cy="52770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30" name="TextBox 129">
              <a:extLst>
                <a:ext uri="{FF2B5EF4-FFF2-40B4-BE49-F238E27FC236}">
                  <a16:creationId xmlns:a16="http://schemas.microsoft.com/office/drawing/2014/main" id="{96B2368D-D1C0-4AD8-877F-786A26609842}"/>
                </a:ext>
              </a:extLst>
            </p:cNvPr>
            <p:cNvSpPr txBox="1"/>
            <p:nvPr/>
          </p:nvSpPr>
          <p:spPr>
            <a:xfrm>
              <a:off x="10390028" y="20145954"/>
              <a:ext cx="9648000" cy="1169551"/>
            </a:xfrm>
            <a:prstGeom prst="rect">
              <a:avLst/>
            </a:prstGeom>
            <a:noFill/>
          </p:spPr>
          <p:txBody>
            <a:bodyPr wrap="square">
              <a:spAutoFit/>
            </a:bodyPr>
            <a:lstStyle/>
            <a:p>
              <a:pPr algn="just"/>
              <a:r>
                <a:rPr lang="en-GB" sz="1400" dirty="0">
                  <a:latin typeface="Roboto" panose="02000000000000000000" pitchFamily="2" charset="0"/>
                  <a:ea typeface="Roboto" panose="02000000000000000000" pitchFamily="2" charset="0"/>
                </a:rPr>
                <a:t>[1]</a:t>
              </a:r>
              <a:r>
                <a:rPr lang="en-GB" sz="1400" dirty="0" err="1">
                  <a:latin typeface="Roboto" panose="02000000000000000000" pitchFamily="2" charset="0"/>
                  <a:ea typeface="Roboto" panose="02000000000000000000" pitchFamily="2" charset="0"/>
                </a:rPr>
                <a:t>Kryjevskaia</a:t>
              </a:r>
              <a:r>
                <a:rPr lang="en-GB" sz="1400" dirty="0">
                  <a:latin typeface="Roboto" panose="02000000000000000000" pitchFamily="2" charset="0"/>
                  <a:ea typeface="Roboto" panose="02000000000000000000" pitchFamily="2" charset="0"/>
                </a:rPr>
                <a:t>, M., Stetzer, M., R., </a:t>
              </a:r>
              <a:r>
                <a:rPr lang="en-GB" sz="1400" dirty="0" err="1">
                  <a:latin typeface="Roboto" panose="02000000000000000000" pitchFamily="2" charset="0"/>
                  <a:ea typeface="Roboto" panose="02000000000000000000" pitchFamily="2" charset="0"/>
                </a:rPr>
                <a:t>Grosz,N</a:t>
              </a:r>
              <a:r>
                <a:rPr lang="en-GB" sz="1400" dirty="0">
                  <a:latin typeface="Roboto" panose="02000000000000000000" pitchFamily="2" charset="0"/>
                  <a:ea typeface="Roboto" panose="02000000000000000000" pitchFamily="2" charset="0"/>
                </a:rPr>
                <a:t>., (2014) [2] </a:t>
              </a:r>
              <a:r>
                <a:rPr lang="en-GB" sz="1400" dirty="0" err="1">
                  <a:latin typeface="Roboto" panose="02000000000000000000" pitchFamily="2" charset="0"/>
                  <a:ea typeface="Roboto" panose="02000000000000000000" pitchFamily="2" charset="0"/>
                </a:rPr>
                <a:t>Kellar</a:t>
              </a:r>
              <a:r>
                <a:rPr lang="en-GB" sz="1400" dirty="0">
                  <a:latin typeface="Roboto" panose="02000000000000000000" pitchFamily="2" charset="0"/>
                  <a:ea typeface="Roboto" panose="02000000000000000000" pitchFamily="2" charset="0"/>
                </a:rPr>
                <a:t>, K., Heron, P.,(2025). [3] Heckler, A., (2011) [4] Speirs, J., C., et.al, (2021). [5] Stanovich, K., E., (2009) [6] </a:t>
              </a:r>
              <a:r>
                <a:rPr lang="en-GB" sz="1400" dirty="0" err="1">
                  <a:latin typeface="Roboto" panose="02000000000000000000" pitchFamily="2" charset="0"/>
                  <a:ea typeface="Roboto" panose="02000000000000000000" pitchFamily="2" charset="0"/>
                </a:rPr>
                <a:t>Fittswood</a:t>
              </a:r>
              <a:r>
                <a:rPr lang="en-GB" sz="1400" dirty="0">
                  <a:latin typeface="Roboto" panose="02000000000000000000" pitchFamily="2" charset="0"/>
                  <a:ea typeface="Roboto" panose="02000000000000000000" pitchFamily="2" charset="0"/>
                </a:rPr>
                <a:t>, T., Rosen, D., R., Stetzer, M., R., (2022) [7] </a:t>
              </a:r>
              <a:r>
                <a:rPr lang="en-GB" sz="1400" dirty="0" err="1">
                  <a:latin typeface="Roboto" panose="02000000000000000000" pitchFamily="2" charset="0"/>
                  <a:ea typeface="Roboto" panose="02000000000000000000" pitchFamily="2" charset="0"/>
                </a:rPr>
                <a:t>Susac</a:t>
              </a:r>
              <a:r>
                <a:rPr lang="en-GB" sz="1400" dirty="0">
                  <a:latin typeface="Roboto" panose="02000000000000000000" pitchFamily="2" charset="0"/>
                  <a:ea typeface="Roboto" panose="02000000000000000000" pitchFamily="2" charset="0"/>
                </a:rPr>
                <a:t>, A., et. al., (2014) [8] </a:t>
              </a:r>
              <a:r>
                <a:rPr lang="en-GB" sz="1400" dirty="0" err="1">
                  <a:latin typeface="Roboto" panose="02000000000000000000" pitchFamily="2" charset="0"/>
                  <a:ea typeface="Roboto" panose="02000000000000000000" pitchFamily="2" charset="0"/>
                </a:rPr>
                <a:t>Sowles</a:t>
              </a:r>
              <a:r>
                <a:rPr lang="en-GB" sz="1400" dirty="0">
                  <a:latin typeface="Roboto" panose="02000000000000000000" pitchFamily="2" charset="0"/>
                  <a:ea typeface="Roboto" panose="02000000000000000000" pitchFamily="2" charset="0"/>
                </a:rPr>
                <a:t>, E., Rosen, D., J., Stetzer, M., R., (2022) [9] Madsen, A., M., et. al (2012) [10] </a:t>
              </a:r>
              <a:r>
                <a:rPr lang="en-GB" sz="1400" dirty="0" err="1">
                  <a:latin typeface="Roboto" panose="02000000000000000000" pitchFamily="2" charset="0"/>
                  <a:ea typeface="Roboto" panose="02000000000000000000" pitchFamily="2" charset="0"/>
                </a:rPr>
                <a:t>Swoles</a:t>
              </a:r>
              <a:r>
                <a:rPr lang="en-GB" sz="1400" dirty="0">
                  <a:latin typeface="Roboto" panose="02000000000000000000" pitchFamily="2" charset="0"/>
                  <a:ea typeface="Roboto" panose="02000000000000000000" pitchFamily="2" charset="0"/>
                </a:rPr>
                <a:t>, E. (2026) [11] T.K. Lê, (2017) [12] </a:t>
              </a:r>
              <a:r>
                <a:rPr lang="en-GB" sz="1400" dirty="0" err="1">
                  <a:latin typeface="Roboto" panose="02000000000000000000" pitchFamily="2" charset="0"/>
                  <a:ea typeface="Roboto" panose="02000000000000000000" pitchFamily="2" charset="0"/>
                </a:rPr>
                <a:t>Gaspelin</a:t>
              </a:r>
              <a:r>
                <a:rPr lang="en-GB" sz="1400" dirty="0">
                  <a:latin typeface="Roboto" panose="02000000000000000000" pitchFamily="2" charset="0"/>
                  <a:ea typeface="Roboto" panose="02000000000000000000" pitchFamily="2" charset="0"/>
                </a:rPr>
                <a:t>, N., Luck, S., (2017) [13] </a:t>
              </a:r>
              <a:r>
                <a:rPr lang="en-GB" sz="1400" dirty="0" err="1">
                  <a:latin typeface="Roboto" panose="02000000000000000000" pitchFamily="2" charset="0"/>
                  <a:ea typeface="Roboto" panose="02000000000000000000" pitchFamily="2" charset="0"/>
                </a:rPr>
                <a:t>iMotions</a:t>
              </a:r>
              <a:r>
                <a:rPr lang="en-GB" sz="1400" dirty="0">
                  <a:latin typeface="Roboto" panose="02000000000000000000" pitchFamily="2" charset="0"/>
                  <a:ea typeface="Roboto" panose="02000000000000000000" pitchFamily="2" charset="0"/>
                </a:rPr>
                <a:t>, </a:t>
              </a:r>
              <a:r>
                <a:rPr lang="en-GB" sz="1400" dirty="0">
                  <a:latin typeface="Roboto" panose="02000000000000000000" pitchFamily="2" charset="0"/>
                  <a:ea typeface="Roboto" panose="02000000000000000000" pitchFamily="2" charset="0"/>
                  <a:hlinkClick r:id="rId8"/>
                </a:rPr>
                <a:t>https://imotions.com/products/hardware/smart-eye-auraora/#product-specifications</a:t>
              </a:r>
              <a:endParaRPr lang="en-GB" sz="1400" baseline="30000" dirty="0">
                <a:latin typeface="Roboto" panose="02000000000000000000" pitchFamily="2" charset="0"/>
                <a:ea typeface="Roboto" panose="02000000000000000000" pitchFamily="2" charset="0"/>
              </a:endParaRPr>
            </a:p>
          </p:txBody>
        </p:sp>
      </p:grpSp>
      <p:sp>
        <p:nvSpPr>
          <p:cNvPr id="131" name="Rectangle 130">
            <a:extLst>
              <a:ext uri="{FF2B5EF4-FFF2-40B4-BE49-F238E27FC236}">
                <a16:creationId xmlns:a16="http://schemas.microsoft.com/office/drawing/2014/main" id="{2BA5E1CF-9A37-4031-8FBC-4452EEFCB95E}"/>
              </a:ext>
            </a:extLst>
          </p:cNvPr>
          <p:cNvSpPr/>
          <p:nvPr/>
        </p:nvSpPr>
        <p:spPr>
          <a:xfrm>
            <a:off x="19891513" y="8715220"/>
            <a:ext cx="225287"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Rectangle 169">
            <a:extLst>
              <a:ext uri="{FF2B5EF4-FFF2-40B4-BE49-F238E27FC236}">
                <a16:creationId xmlns:a16="http://schemas.microsoft.com/office/drawing/2014/main" id="{999A2AF7-FB87-4836-9026-75791720A2CF}"/>
              </a:ext>
            </a:extLst>
          </p:cNvPr>
          <p:cNvSpPr/>
          <p:nvPr/>
        </p:nvSpPr>
        <p:spPr>
          <a:xfrm>
            <a:off x="19891513" y="8493241"/>
            <a:ext cx="183221" cy="188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D51727EA-5655-4BF8-B6DB-4D829FD408EC}"/>
              </a:ext>
            </a:extLst>
          </p:cNvPr>
          <p:cNvSpPr txBox="1"/>
          <p:nvPr/>
        </p:nvSpPr>
        <p:spPr>
          <a:xfrm>
            <a:off x="187544" y="5197515"/>
            <a:ext cx="9648000" cy="492443"/>
          </a:xfrm>
          <a:prstGeom prst="rect">
            <a:avLst/>
          </a:prstGeom>
          <a:noFill/>
        </p:spPr>
        <p:txBody>
          <a:bodyPr wrap="square">
            <a:spAutoFit/>
          </a:bodyPr>
          <a:lstStyle/>
          <a:p>
            <a:r>
              <a:rPr lang="en-GB" sz="2600" b="1" dirty="0">
                <a:latin typeface="Roboto" panose="02000000000000000000" pitchFamily="2" charset="0"/>
                <a:ea typeface="Roboto" panose="02000000000000000000" pitchFamily="2" charset="0"/>
              </a:rPr>
              <a:t>Kinematic Graphing Task (KGT)</a:t>
            </a:r>
          </a:p>
        </p:txBody>
      </p:sp>
      <p:grpSp>
        <p:nvGrpSpPr>
          <p:cNvPr id="92" name="Group 91">
            <a:extLst>
              <a:ext uri="{FF2B5EF4-FFF2-40B4-BE49-F238E27FC236}">
                <a16:creationId xmlns:a16="http://schemas.microsoft.com/office/drawing/2014/main" id="{758EEFFF-E918-4B9B-9ABA-7FD78269C072}"/>
              </a:ext>
            </a:extLst>
          </p:cNvPr>
          <p:cNvGrpSpPr/>
          <p:nvPr/>
        </p:nvGrpSpPr>
        <p:grpSpPr>
          <a:xfrm>
            <a:off x="10385334" y="6456392"/>
            <a:ext cx="9692795" cy="5721087"/>
            <a:chOff x="10260554" y="8746978"/>
            <a:chExt cx="9692795" cy="5721087"/>
          </a:xfrm>
        </p:grpSpPr>
        <p:sp>
          <p:nvSpPr>
            <p:cNvPr id="93" name="Rectangle 92">
              <a:extLst>
                <a:ext uri="{FF2B5EF4-FFF2-40B4-BE49-F238E27FC236}">
                  <a16:creationId xmlns:a16="http://schemas.microsoft.com/office/drawing/2014/main" id="{B514EC8D-8ADB-4483-9B42-A2F5D778348F}"/>
                </a:ext>
              </a:extLst>
            </p:cNvPr>
            <p:cNvSpPr/>
            <p:nvPr/>
          </p:nvSpPr>
          <p:spPr>
            <a:xfrm>
              <a:off x="10260554" y="8746978"/>
              <a:ext cx="9648000" cy="986400"/>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latin typeface="Roboto" panose="02000000000000000000" pitchFamily="2" charset="0"/>
                <a:ea typeface="Roboto" panose="02000000000000000000" pitchFamily="2" charset="0"/>
              </a:endParaRPr>
            </a:p>
          </p:txBody>
        </p:sp>
        <p:pic>
          <p:nvPicPr>
            <p:cNvPr id="94" name="Picture 93">
              <a:extLst>
                <a:ext uri="{FF2B5EF4-FFF2-40B4-BE49-F238E27FC236}">
                  <a16:creationId xmlns:a16="http://schemas.microsoft.com/office/drawing/2014/main" id="{617234BB-EB25-439F-94D9-6A14664AB1AF}"/>
                </a:ext>
              </a:extLst>
            </p:cNvPr>
            <p:cNvPicPr>
              <a:picLocks noChangeAspect="1"/>
            </p:cNvPicPr>
            <p:nvPr/>
          </p:nvPicPr>
          <p:blipFill>
            <a:blip r:embed="rId9"/>
            <a:stretch>
              <a:fillRect/>
            </a:stretch>
          </p:blipFill>
          <p:spPr>
            <a:xfrm>
              <a:off x="10305349" y="9817666"/>
              <a:ext cx="9648000" cy="4650399"/>
            </a:xfrm>
            <a:prstGeom prst="rect">
              <a:avLst/>
            </a:prstGeom>
          </p:spPr>
        </p:pic>
      </p:grpSp>
      <p:grpSp>
        <p:nvGrpSpPr>
          <p:cNvPr id="117" name="Group 116">
            <a:extLst>
              <a:ext uri="{FF2B5EF4-FFF2-40B4-BE49-F238E27FC236}">
                <a16:creationId xmlns:a16="http://schemas.microsoft.com/office/drawing/2014/main" id="{A488565D-DA88-4CE8-829A-28D30F18ED2B}"/>
              </a:ext>
            </a:extLst>
          </p:cNvPr>
          <p:cNvGrpSpPr/>
          <p:nvPr/>
        </p:nvGrpSpPr>
        <p:grpSpPr>
          <a:xfrm>
            <a:off x="10389466" y="12421622"/>
            <a:ext cx="9648001" cy="2272043"/>
            <a:chOff x="10269490" y="14694491"/>
            <a:chExt cx="9648001" cy="2272043"/>
          </a:xfrm>
        </p:grpSpPr>
        <p:sp>
          <p:nvSpPr>
            <p:cNvPr id="118" name="Rectangle 117">
              <a:extLst>
                <a:ext uri="{FF2B5EF4-FFF2-40B4-BE49-F238E27FC236}">
                  <a16:creationId xmlns:a16="http://schemas.microsoft.com/office/drawing/2014/main" id="{65D40087-542E-4210-B2E1-4A4CEB6C1BA5}"/>
                </a:ext>
              </a:extLst>
            </p:cNvPr>
            <p:cNvSpPr/>
            <p:nvPr/>
          </p:nvSpPr>
          <p:spPr>
            <a:xfrm>
              <a:off x="10269491" y="14694491"/>
              <a:ext cx="9648000" cy="2272043"/>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Roboto" panose="02000000000000000000" pitchFamily="2" charset="0"/>
                <a:ea typeface="Roboto" panose="02000000000000000000" pitchFamily="2" charset="0"/>
              </a:endParaRPr>
            </a:p>
          </p:txBody>
        </p:sp>
        <p:sp>
          <p:nvSpPr>
            <p:cNvPr id="119" name="TextBox 118">
              <a:extLst>
                <a:ext uri="{FF2B5EF4-FFF2-40B4-BE49-F238E27FC236}">
                  <a16:creationId xmlns:a16="http://schemas.microsoft.com/office/drawing/2014/main" id="{A268FF3B-1A34-4072-A324-3DCC73A03EE3}"/>
                </a:ext>
              </a:extLst>
            </p:cNvPr>
            <p:cNvSpPr txBox="1"/>
            <p:nvPr/>
          </p:nvSpPr>
          <p:spPr>
            <a:xfrm>
              <a:off x="10343120" y="15553871"/>
              <a:ext cx="9565435" cy="1292662"/>
            </a:xfrm>
            <a:prstGeom prst="rect">
              <a:avLst/>
            </a:prstGeom>
            <a:noFill/>
          </p:spPr>
          <p:txBody>
            <a:bodyPr wrap="square" numCol="1" spcCol="180000">
              <a:spAutoFit/>
            </a:bodyPr>
            <a:lstStyle/>
            <a:p>
              <a:pPr algn="just"/>
              <a:r>
                <a:rPr lang="en-US" sz="2600" b="1" dirty="0">
                  <a:latin typeface="Roboto" panose="02000000000000000000" pitchFamily="2" charset="0"/>
                  <a:ea typeface="Roboto" panose="02000000000000000000" pitchFamily="2" charset="0"/>
                </a:rPr>
                <a:t>“I noticed like the on B parts that both are crossing. But I quickly found out that this is not B because it’s just about the derivative, not about the position."</a:t>
              </a:r>
            </a:p>
          </p:txBody>
        </p:sp>
        <p:sp>
          <p:nvSpPr>
            <p:cNvPr id="120" name="TextBox 119">
              <a:extLst>
                <a:ext uri="{FF2B5EF4-FFF2-40B4-BE49-F238E27FC236}">
                  <a16:creationId xmlns:a16="http://schemas.microsoft.com/office/drawing/2014/main" id="{FA73F14C-7DEF-457C-9FEA-A96C82839A0E}"/>
                </a:ext>
              </a:extLst>
            </p:cNvPr>
            <p:cNvSpPr txBox="1"/>
            <p:nvPr/>
          </p:nvSpPr>
          <p:spPr>
            <a:xfrm>
              <a:off x="10569672" y="14773247"/>
              <a:ext cx="8914903" cy="707886"/>
            </a:xfrm>
            <a:prstGeom prst="rect">
              <a:avLst/>
            </a:prstGeom>
            <a:noFill/>
          </p:spPr>
          <p:txBody>
            <a:bodyPr wrap="square" rtlCol="0">
              <a:spAutoFit/>
            </a:bodyPr>
            <a:lstStyle/>
            <a:p>
              <a:r>
                <a:rPr lang="en-US" sz="4000" b="1" dirty="0">
                  <a:solidFill>
                    <a:schemeClr val="accent1"/>
                  </a:solidFill>
                  <a:latin typeface="Roboto" panose="02000000000000000000" pitchFamily="2" charset="0"/>
                  <a:ea typeface="Roboto" panose="02000000000000000000" pitchFamily="2" charset="0"/>
                </a:rPr>
                <a:t>5b.) Metacognitive Responses for A</a:t>
              </a:r>
            </a:p>
          </p:txBody>
        </p:sp>
        <p:sp>
          <p:nvSpPr>
            <p:cNvPr id="121" name="Rectangle 120">
              <a:extLst>
                <a:ext uri="{FF2B5EF4-FFF2-40B4-BE49-F238E27FC236}">
                  <a16:creationId xmlns:a16="http://schemas.microsoft.com/office/drawing/2014/main" id="{C6D805BD-D43C-4E62-BE48-2728C37D61F4}"/>
                </a:ext>
              </a:extLst>
            </p:cNvPr>
            <p:cNvSpPr/>
            <p:nvPr/>
          </p:nvSpPr>
          <p:spPr>
            <a:xfrm>
              <a:off x="10269490" y="14861074"/>
              <a:ext cx="291337" cy="56499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grpSp>
      <p:grpSp>
        <p:nvGrpSpPr>
          <p:cNvPr id="9" name="Group 8">
            <a:extLst>
              <a:ext uri="{FF2B5EF4-FFF2-40B4-BE49-F238E27FC236}">
                <a16:creationId xmlns:a16="http://schemas.microsoft.com/office/drawing/2014/main" id="{F96A531D-6523-4FBB-9495-7CBD69188378}"/>
              </a:ext>
            </a:extLst>
          </p:cNvPr>
          <p:cNvGrpSpPr/>
          <p:nvPr/>
        </p:nvGrpSpPr>
        <p:grpSpPr>
          <a:xfrm>
            <a:off x="10380531" y="14879212"/>
            <a:ext cx="9648000" cy="6473283"/>
            <a:chOff x="20538603" y="14910342"/>
            <a:chExt cx="9648000" cy="6473283"/>
          </a:xfrm>
        </p:grpSpPr>
        <p:sp>
          <p:nvSpPr>
            <p:cNvPr id="123" name="Rectangle 122">
              <a:extLst>
                <a:ext uri="{FF2B5EF4-FFF2-40B4-BE49-F238E27FC236}">
                  <a16:creationId xmlns:a16="http://schemas.microsoft.com/office/drawing/2014/main" id="{BC6725E8-4FE5-41B4-BEF8-6CA370DD0DD4}"/>
                </a:ext>
              </a:extLst>
            </p:cNvPr>
            <p:cNvSpPr/>
            <p:nvPr/>
          </p:nvSpPr>
          <p:spPr>
            <a:xfrm>
              <a:off x="20538604" y="14910342"/>
              <a:ext cx="9647999" cy="6473283"/>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Roboto" panose="02000000000000000000" pitchFamily="2" charset="0"/>
                <a:ea typeface="Roboto" panose="02000000000000000000" pitchFamily="2" charset="0"/>
              </a:endParaRPr>
            </a:p>
          </p:txBody>
        </p:sp>
        <p:sp>
          <p:nvSpPr>
            <p:cNvPr id="124" name="TextBox 123">
              <a:extLst>
                <a:ext uri="{FF2B5EF4-FFF2-40B4-BE49-F238E27FC236}">
                  <a16:creationId xmlns:a16="http://schemas.microsoft.com/office/drawing/2014/main" id="{8AF7DFD3-573B-4A57-80C6-E8B6BECFB68A}"/>
                </a:ext>
              </a:extLst>
            </p:cNvPr>
            <p:cNvSpPr txBox="1"/>
            <p:nvPr/>
          </p:nvSpPr>
          <p:spPr>
            <a:xfrm>
              <a:off x="20730185" y="15064193"/>
              <a:ext cx="5862367" cy="707886"/>
            </a:xfrm>
            <a:prstGeom prst="rect">
              <a:avLst/>
            </a:prstGeom>
            <a:noFill/>
          </p:spPr>
          <p:txBody>
            <a:bodyPr wrap="square" rtlCol="0">
              <a:spAutoFit/>
            </a:bodyPr>
            <a:lstStyle/>
            <a:p>
              <a:r>
                <a:rPr lang="en-US" sz="4000" b="1" dirty="0">
                  <a:solidFill>
                    <a:schemeClr val="accent1"/>
                  </a:solidFill>
                  <a:latin typeface="Roboto" panose="02000000000000000000" pitchFamily="2" charset="0"/>
                  <a:ea typeface="Roboto" panose="02000000000000000000" pitchFamily="2" charset="0"/>
                </a:rPr>
                <a:t>6.) Conclusions</a:t>
              </a:r>
            </a:p>
          </p:txBody>
        </p:sp>
        <p:sp>
          <p:nvSpPr>
            <p:cNvPr id="125" name="Rectangle 124">
              <a:extLst>
                <a:ext uri="{FF2B5EF4-FFF2-40B4-BE49-F238E27FC236}">
                  <a16:creationId xmlns:a16="http://schemas.microsoft.com/office/drawing/2014/main" id="{F37625B8-CE6D-46A0-81BA-7DFF71386111}"/>
                </a:ext>
              </a:extLst>
            </p:cNvPr>
            <p:cNvSpPr/>
            <p:nvPr/>
          </p:nvSpPr>
          <p:spPr>
            <a:xfrm>
              <a:off x="20538604" y="15148136"/>
              <a:ext cx="191581" cy="54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26" name="TextBox 125">
              <a:extLst>
                <a:ext uri="{FF2B5EF4-FFF2-40B4-BE49-F238E27FC236}">
                  <a16:creationId xmlns:a16="http://schemas.microsoft.com/office/drawing/2014/main" id="{2A3000BE-2D61-4336-A626-2BC9789F3C43}"/>
                </a:ext>
              </a:extLst>
            </p:cNvPr>
            <p:cNvSpPr txBox="1"/>
            <p:nvPr/>
          </p:nvSpPr>
          <p:spPr>
            <a:xfrm>
              <a:off x="20539126" y="15876829"/>
              <a:ext cx="9619407" cy="2677656"/>
            </a:xfrm>
            <a:prstGeom prst="rect">
              <a:avLst/>
            </a:prstGeom>
            <a:noFill/>
          </p:spPr>
          <p:txBody>
            <a:bodyPr wrap="square">
              <a:spAutoFit/>
            </a:bodyPr>
            <a:lstStyle/>
            <a:p>
              <a:pPr marL="342900" indent="-342900">
                <a:buFont typeface="Arial" panose="020B0604020202020204" pitchFamily="34" charset="0"/>
                <a:buChar char="•"/>
              </a:pPr>
              <a:r>
                <a:rPr lang="en-GB" sz="2400" dirty="0">
                  <a:latin typeface="Roboto" panose="02000000000000000000" pitchFamily="2" charset="0"/>
                  <a:ea typeface="Roboto" panose="02000000000000000000" pitchFamily="2" charset="0"/>
                </a:rPr>
                <a:t>Eye tracking can show whether students considered the common incorrect answer choice before answering the KGT correctly</a:t>
              </a:r>
            </a:p>
            <a:p>
              <a:pPr marL="342900" indent="-342900">
                <a:buFont typeface="Arial" panose="020B0604020202020204" pitchFamily="34" charset="0"/>
                <a:buChar char="•"/>
              </a:pPr>
              <a:r>
                <a:rPr lang="en-GB" sz="2400" dirty="0">
                  <a:latin typeface="Roboto" panose="02000000000000000000" pitchFamily="2" charset="0"/>
                  <a:ea typeface="Roboto" panose="02000000000000000000" pitchFamily="2" charset="0"/>
                </a:rPr>
                <a:t>We observe that while some students avoid the SDF, most students must activate system 2 and override the intuitively appealing answer to answer the KGT correctly</a:t>
              </a:r>
            </a:p>
            <a:p>
              <a:pPr marL="342900" indent="-342900" algn="just">
                <a:buFont typeface="Arial" panose="020B0604020202020204" pitchFamily="34" charset="0"/>
                <a:buChar char="•"/>
              </a:pPr>
              <a:r>
                <a:rPr lang="en-GB" sz="2400" dirty="0">
                  <a:latin typeface="Roboto" panose="02000000000000000000" pitchFamily="2" charset="0"/>
                  <a:ea typeface="Roboto" panose="02000000000000000000" pitchFamily="2" charset="0"/>
                </a:rPr>
                <a:t>Interpretations of eye tracking data is generally consistent with students’ self-reported MCQ responses</a:t>
              </a:r>
            </a:p>
          </p:txBody>
        </p:sp>
        <p:sp>
          <p:nvSpPr>
            <p:cNvPr id="172" name="TextBox 171">
              <a:extLst>
                <a:ext uri="{FF2B5EF4-FFF2-40B4-BE49-F238E27FC236}">
                  <a16:creationId xmlns:a16="http://schemas.microsoft.com/office/drawing/2014/main" id="{7D6BEA7C-3685-413B-AC6D-7EC733E05917}"/>
                </a:ext>
              </a:extLst>
            </p:cNvPr>
            <p:cNvSpPr txBox="1"/>
            <p:nvPr/>
          </p:nvSpPr>
          <p:spPr>
            <a:xfrm>
              <a:off x="20730185" y="20659323"/>
              <a:ext cx="1982730" cy="707886"/>
            </a:xfrm>
            <a:prstGeom prst="rect">
              <a:avLst/>
            </a:prstGeom>
            <a:noFill/>
          </p:spPr>
          <p:txBody>
            <a:bodyPr wrap="square" rtlCol="0">
              <a:spAutoFit/>
            </a:bodyPr>
            <a:lstStyle/>
            <a:p>
              <a:r>
                <a:rPr lang="en-US" sz="4000" b="1" dirty="0">
                  <a:solidFill>
                    <a:schemeClr val="accent1"/>
                  </a:solidFill>
                  <a:latin typeface="Roboto" panose="02000000000000000000" pitchFamily="2" charset="0"/>
                  <a:ea typeface="Roboto" panose="02000000000000000000" pitchFamily="2" charset="0"/>
                </a:rPr>
                <a:t>Contact</a:t>
              </a:r>
            </a:p>
          </p:txBody>
        </p:sp>
        <p:sp>
          <p:nvSpPr>
            <p:cNvPr id="173" name="Rectangle 172">
              <a:extLst>
                <a:ext uri="{FF2B5EF4-FFF2-40B4-BE49-F238E27FC236}">
                  <a16:creationId xmlns:a16="http://schemas.microsoft.com/office/drawing/2014/main" id="{030661A8-EF1D-44A6-BCED-484BAA97E6D2}"/>
                </a:ext>
              </a:extLst>
            </p:cNvPr>
            <p:cNvSpPr/>
            <p:nvPr/>
          </p:nvSpPr>
          <p:spPr>
            <a:xfrm>
              <a:off x="20538603" y="20743266"/>
              <a:ext cx="191581" cy="54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pic>
          <p:nvPicPr>
            <p:cNvPr id="174" name="Graphic 173">
              <a:extLst>
                <a:ext uri="{FF2B5EF4-FFF2-40B4-BE49-F238E27FC236}">
                  <a16:creationId xmlns:a16="http://schemas.microsoft.com/office/drawing/2014/main" id="{A4A1AFA1-7584-4BC4-A128-319D2060FDF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9182048" y="20379071"/>
              <a:ext cx="1004554" cy="1004554"/>
            </a:xfrm>
            <a:prstGeom prst="rect">
              <a:avLst/>
            </a:prstGeom>
          </p:spPr>
        </p:pic>
        <p:sp>
          <p:nvSpPr>
            <p:cNvPr id="175" name="TextBox 174">
              <a:extLst>
                <a:ext uri="{FF2B5EF4-FFF2-40B4-BE49-F238E27FC236}">
                  <a16:creationId xmlns:a16="http://schemas.microsoft.com/office/drawing/2014/main" id="{829E1B7B-92AE-4CE6-9D97-424336CFF477}"/>
                </a:ext>
              </a:extLst>
            </p:cNvPr>
            <p:cNvSpPr txBox="1"/>
            <p:nvPr/>
          </p:nvSpPr>
          <p:spPr>
            <a:xfrm>
              <a:off x="23506842" y="20782433"/>
              <a:ext cx="3948366" cy="461665"/>
            </a:xfrm>
            <a:prstGeom prst="rect">
              <a:avLst/>
            </a:prstGeom>
            <a:noFill/>
          </p:spPr>
          <p:txBody>
            <a:bodyPr wrap="square">
              <a:spAutoFit/>
            </a:bodyPr>
            <a:lstStyle/>
            <a:p>
              <a:r>
                <a:rPr lang="en-GB" sz="2400" dirty="0">
                  <a:latin typeface="Roboto" panose="02000000000000000000" pitchFamily="2" charset="0"/>
                  <a:ea typeface="Roboto" panose="02000000000000000000" pitchFamily="2" charset="0"/>
                </a:rPr>
                <a:t>c.o.gamboa@sms.ed.ac.uk</a:t>
              </a:r>
            </a:p>
          </p:txBody>
        </p:sp>
        <p:sp>
          <p:nvSpPr>
            <p:cNvPr id="108" name="TextBox 107">
              <a:extLst>
                <a:ext uri="{FF2B5EF4-FFF2-40B4-BE49-F238E27FC236}">
                  <a16:creationId xmlns:a16="http://schemas.microsoft.com/office/drawing/2014/main" id="{D0E5CE58-741E-4F08-A2CF-60BAE898A616}"/>
                </a:ext>
              </a:extLst>
            </p:cNvPr>
            <p:cNvSpPr txBox="1"/>
            <p:nvPr/>
          </p:nvSpPr>
          <p:spPr>
            <a:xfrm>
              <a:off x="20730184" y="18502321"/>
              <a:ext cx="5862367" cy="707886"/>
            </a:xfrm>
            <a:prstGeom prst="rect">
              <a:avLst/>
            </a:prstGeom>
            <a:noFill/>
          </p:spPr>
          <p:txBody>
            <a:bodyPr wrap="square" rtlCol="0">
              <a:spAutoFit/>
            </a:bodyPr>
            <a:lstStyle/>
            <a:p>
              <a:r>
                <a:rPr lang="en-US" sz="4000" b="1" dirty="0">
                  <a:solidFill>
                    <a:schemeClr val="accent1"/>
                  </a:solidFill>
                  <a:latin typeface="Roboto" panose="02000000000000000000" pitchFamily="2" charset="0"/>
                  <a:ea typeface="Roboto" panose="02000000000000000000" pitchFamily="2" charset="0"/>
                </a:rPr>
                <a:t>7.) Future Work</a:t>
              </a:r>
            </a:p>
          </p:txBody>
        </p:sp>
        <p:sp>
          <p:nvSpPr>
            <p:cNvPr id="109" name="Rectangle 108">
              <a:extLst>
                <a:ext uri="{FF2B5EF4-FFF2-40B4-BE49-F238E27FC236}">
                  <a16:creationId xmlns:a16="http://schemas.microsoft.com/office/drawing/2014/main" id="{D1091D67-6005-4DA9-ADA8-44C70DAE4C25}"/>
                </a:ext>
              </a:extLst>
            </p:cNvPr>
            <p:cNvSpPr/>
            <p:nvPr/>
          </p:nvSpPr>
          <p:spPr>
            <a:xfrm>
              <a:off x="20538603" y="18586264"/>
              <a:ext cx="191581" cy="54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10" name="TextBox 109">
              <a:extLst>
                <a:ext uri="{FF2B5EF4-FFF2-40B4-BE49-F238E27FC236}">
                  <a16:creationId xmlns:a16="http://schemas.microsoft.com/office/drawing/2014/main" id="{37AC8035-D1B1-40DE-B90B-2F5EAEA50DF2}"/>
                </a:ext>
              </a:extLst>
            </p:cNvPr>
            <p:cNvSpPr txBox="1"/>
            <p:nvPr/>
          </p:nvSpPr>
          <p:spPr>
            <a:xfrm>
              <a:off x="20539125" y="19125313"/>
              <a:ext cx="9619407" cy="1569660"/>
            </a:xfrm>
            <a:prstGeom prst="rect">
              <a:avLst/>
            </a:prstGeom>
            <a:noFill/>
          </p:spPr>
          <p:txBody>
            <a:bodyPr wrap="square">
              <a:spAutoFit/>
            </a:bodyPr>
            <a:lstStyle/>
            <a:p>
              <a:pPr marL="342900" indent="-342900" algn="just">
                <a:buFont typeface="Arial" panose="020B0604020202020204" pitchFamily="34" charset="0"/>
                <a:buChar char="•"/>
              </a:pPr>
              <a:r>
                <a:rPr lang="en-GB" sz="2400" dirty="0">
                  <a:latin typeface="Roboto" panose="02000000000000000000" pitchFamily="2" charset="0"/>
                  <a:ea typeface="Roboto" panose="02000000000000000000" pitchFamily="2" charset="0"/>
                </a:rPr>
                <a:t>Additional work is to be carried out in the fall of 2026 with a significantly larger sample size (N=40-50+)</a:t>
              </a:r>
            </a:p>
            <a:p>
              <a:pPr marL="342900" indent="-342900" algn="just">
                <a:buFont typeface="Arial" panose="020B0604020202020204" pitchFamily="34" charset="0"/>
                <a:buChar char="•"/>
              </a:pPr>
              <a:r>
                <a:rPr lang="en-GB" sz="2400" dirty="0">
                  <a:latin typeface="Roboto" panose="02000000000000000000" pitchFamily="2" charset="0"/>
                  <a:ea typeface="Roboto" panose="02000000000000000000" pitchFamily="2" charset="0"/>
                </a:rPr>
                <a:t>Revisions to the MCQ’s are to be carried out in an effort to hopefully further insights for the entire reasoning trajectory.</a:t>
              </a:r>
            </a:p>
          </p:txBody>
        </p:sp>
      </p:grpSp>
      <p:sp>
        <p:nvSpPr>
          <p:cNvPr id="88" name="TextBox 87">
            <a:extLst>
              <a:ext uri="{FF2B5EF4-FFF2-40B4-BE49-F238E27FC236}">
                <a16:creationId xmlns:a16="http://schemas.microsoft.com/office/drawing/2014/main" id="{4CC99029-FE43-4D3D-8FCC-03CC454DB622}"/>
              </a:ext>
            </a:extLst>
          </p:cNvPr>
          <p:cNvSpPr txBox="1"/>
          <p:nvPr/>
        </p:nvSpPr>
        <p:spPr>
          <a:xfrm>
            <a:off x="10680713" y="6566494"/>
            <a:ext cx="8914903" cy="707886"/>
          </a:xfrm>
          <a:prstGeom prst="rect">
            <a:avLst/>
          </a:prstGeom>
          <a:noFill/>
        </p:spPr>
        <p:txBody>
          <a:bodyPr wrap="square" rtlCol="0">
            <a:spAutoFit/>
          </a:bodyPr>
          <a:lstStyle/>
          <a:p>
            <a:r>
              <a:rPr lang="en-US" sz="4000" b="1" dirty="0">
                <a:solidFill>
                  <a:schemeClr val="accent1"/>
                </a:solidFill>
                <a:latin typeface="Roboto" panose="02000000000000000000" pitchFamily="2" charset="0"/>
                <a:ea typeface="Roboto" panose="02000000000000000000" pitchFamily="2" charset="0"/>
              </a:rPr>
              <a:t>5a.) Eye Tracking for Student A </a:t>
            </a:r>
          </a:p>
        </p:txBody>
      </p:sp>
      <p:sp>
        <p:nvSpPr>
          <p:cNvPr id="89" name="Rectangle 88">
            <a:extLst>
              <a:ext uri="{FF2B5EF4-FFF2-40B4-BE49-F238E27FC236}">
                <a16:creationId xmlns:a16="http://schemas.microsoft.com/office/drawing/2014/main" id="{59434C72-3F4E-404F-BE00-046EA493BD32}"/>
              </a:ext>
            </a:extLst>
          </p:cNvPr>
          <p:cNvSpPr/>
          <p:nvPr/>
        </p:nvSpPr>
        <p:spPr>
          <a:xfrm>
            <a:off x="10380531" y="6654321"/>
            <a:ext cx="291337" cy="56499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90" name="TextBox 89">
            <a:extLst>
              <a:ext uri="{FF2B5EF4-FFF2-40B4-BE49-F238E27FC236}">
                <a16:creationId xmlns:a16="http://schemas.microsoft.com/office/drawing/2014/main" id="{FF31885D-300A-4CEA-A14D-B2CD8D3F8BFB}"/>
              </a:ext>
            </a:extLst>
          </p:cNvPr>
          <p:cNvSpPr txBox="1"/>
          <p:nvPr/>
        </p:nvSpPr>
        <p:spPr>
          <a:xfrm>
            <a:off x="20747397" y="6566494"/>
            <a:ext cx="8914903" cy="707886"/>
          </a:xfrm>
          <a:prstGeom prst="rect">
            <a:avLst/>
          </a:prstGeom>
          <a:noFill/>
        </p:spPr>
        <p:txBody>
          <a:bodyPr wrap="square" rtlCol="0">
            <a:spAutoFit/>
          </a:bodyPr>
          <a:lstStyle/>
          <a:p>
            <a:r>
              <a:rPr lang="en-US" sz="4000" b="1" dirty="0">
                <a:solidFill>
                  <a:schemeClr val="accent1"/>
                </a:solidFill>
                <a:latin typeface="Roboto" panose="02000000000000000000" pitchFamily="2" charset="0"/>
                <a:ea typeface="Roboto" panose="02000000000000000000" pitchFamily="2" charset="0"/>
              </a:rPr>
              <a:t>5a.) Eye Tracking for Student B</a:t>
            </a:r>
          </a:p>
        </p:txBody>
      </p:sp>
      <p:sp>
        <p:nvSpPr>
          <p:cNvPr id="91" name="Rectangle 90">
            <a:extLst>
              <a:ext uri="{FF2B5EF4-FFF2-40B4-BE49-F238E27FC236}">
                <a16:creationId xmlns:a16="http://schemas.microsoft.com/office/drawing/2014/main" id="{5922C54B-1C93-47E5-999D-362901864DE1}"/>
              </a:ext>
            </a:extLst>
          </p:cNvPr>
          <p:cNvSpPr/>
          <p:nvPr/>
        </p:nvSpPr>
        <p:spPr>
          <a:xfrm>
            <a:off x="20447215" y="6654321"/>
            <a:ext cx="291337" cy="56499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1" name="Rectangle 10">
            <a:extLst>
              <a:ext uri="{FF2B5EF4-FFF2-40B4-BE49-F238E27FC236}">
                <a16:creationId xmlns:a16="http://schemas.microsoft.com/office/drawing/2014/main" id="{6AA41FC6-BCDC-46D2-8C49-7B7C5D1256C6}"/>
              </a:ext>
            </a:extLst>
          </p:cNvPr>
          <p:cNvSpPr/>
          <p:nvPr/>
        </p:nvSpPr>
        <p:spPr>
          <a:xfrm>
            <a:off x="19788775" y="7499236"/>
            <a:ext cx="308689" cy="1309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510239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6467</TotalTime>
  <Words>1089</Words>
  <Application>Microsoft Office PowerPoint</Application>
  <PresentationFormat>Custom</PresentationFormat>
  <Paragraphs>50</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Calibri</vt:lpstr>
      <vt:lpstr>Roboto</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 Wu</dc:creator>
  <cp:lastModifiedBy>Christopher Gamboa</cp:lastModifiedBy>
  <cp:revision>208</cp:revision>
  <cp:lastPrinted>2026-05-19T10:04:49Z</cp:lastPrinted>
  <dcterms:created xsi:type="dcterms:W3CDTF">2024-07-08T07:49:34Z</dcterms:created>
  <dcterms:modified xsi:type="dcterms:W3CDTF">2026-05-19T13:44:30Z</dcterms:modified>
</cp:coreProperties>
</file>