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2" r:id="rId5"/>
    <p:sldMasterId id="2147483665" r:id="rId6"/>
  </p:sldMasterIdLst>
  <p:sldIdLst>
    <p:sldId id="279" r:id="rId7"/>
    <p:sldId id="272" r:id="rId8"/>
    <p:sldId id="271" r:id="rId9"/>
    <p:sldId id="280" r:id="rId10"/>
    <p:sldId id="28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3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07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wire.com/world/physical-maps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creativecommons.org/licenses/by/3.0/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F3B5D918-36B2-FC42-822A-6E727352DE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139" y="2389436"/>
            <a:ext cx="6565061" cy="1325033"/>
          </a:xfrm>
          <a:prstGeom prst="rect">
            <a:avLst/>
          </a:prstGeom>
        </p:spPr>
        <p:txBody>
          <a:bodyPr/>
          <a:lstStyle>
            <a:lvl1pPr>
              <a:defRPr sz="40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Title/Heading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A3CF2EC-A73D-514B-90DA-DC81C59C65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301" y="3946784"/>
            <a:ext cx="6565900" cy="10985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US" dirty="0"/>
              <a:t>Click to edit Sub-heading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id="{8BF1C7B7-77C0-964F-92F3-D5CBACA54A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9300" y="5751997"/>
            <a:ext cx="2406277" cy="540103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2539937" algn="l"/>
              </a:tabLst>
              <a:defRPr sz="1733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189" indent="0">
              <a:buNone/>
              <a:defRPr/>
            </a:lvl2pPr>
          </a:lstStyle>
          <a:p>
            <a:pPr lvl="0"/>
            <a:r>
              <a:rPr lang="en-GB" dirty="0"/>
              <a:t>00 Month 2020</a:t>
            </a:r>
          </a:p>
        </p:txBody>
      </p:sp>
    </p:spTree>
    <p:extLst>
      <p:ext uri="{BB962C8B-B14F-4D97-AF65-F5344CB8AC3E}">
        <p14:creationId xmlns:p14="http://schemas.microsoft.com/office/powerpoint/2010/main" val="2632882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8868B-D93A-4D7E-887B-D4992AA1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55626-6F08-4AD7-90F3-73DA46B7D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051C3-F8BA-49C2-A2FB-9C8D236C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3F9FE-1527-4749-9036-DEDEC5BE1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DACCF-2D9D-4DF5-85D7-FB50A8A5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04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54122-E412-48B3-AFC7-88122B8A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069D2-3B09-4874-BE1C-20146E1E6D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C721D-CE18-4BA6-87B2-F9D4EED16A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88E0D-43C9-4E99-BE46-9144ABD45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75980-067E-4EB6-A932-108F1C71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F11E9-1A0A-41ED-A513-FC35EA923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940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E62D6-20B7-4054-9D66-28FDD1D2D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02B64-747C-4D93-8734-579290EB5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575F2-DFC3-4170-A5A1-AE445544D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5D17F9-84A7-4B41-8118-48C4C785C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1ACB1B-5527-4ABB-8B9C-513D1EA48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54776B-317E-47C7-A39B-CC2634F63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5CA6AC-DEED-42B4-9638-837AD5DCC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8DCF5B-9379-4F21-9BDC-715E08A5B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27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4A185-C0FD-4984-9222-39CBD558C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8BF28F-F86D-4374-AF4C-11BAD7249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C78569-1171-469A-B52B-A6A2B96E5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FC3A19-A181-4676-B94A-7F5DF6D7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983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A876F4-8B50-404E-AE25-5B4E7B31C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18CEE3-D69C-4A32-93B0-74103DBA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4BB91-1903-4425-A6B1-270B8EFB2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210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FCDD6-70ED-4C1D-991A-0B91F1CD2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7F6DC-B9CF-4CF0-AAF4-8FD92C72E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70A6F-8FD8-424A-B28B-04B51F83A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C0D331-A2DF-4407-A7FC-C24E53D7C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78088-EC3B-4F65-8A87-ABCB1E3B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8BC91A-55CF-40FE-B682-27369B7C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912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8439-772A-4F8A-A148-384E1874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1EB8F3-84D0-48C4-B2D4-49F041EF8B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17CB3-8CE0-4C4F-B844-47BE1E31E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DE7A6-45B2-4048-9D84-F14482F28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0F7ACD-4099-415D-87E1-AFF7FED23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4263A-837D-4C60-A9CF-1485C683C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958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ADF6C-6578-4408-A359-C4635212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8EC6AD-3DCA-47B2-B7D5-7919A735E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40E86-BE29-40F2-AFDD-5B94BD1F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BA606-6B07-43B6-9616-A54950347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BE557-FDDD-4338-B0FF-3309BB7F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142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882153-5EF0-4D01-B38E-6D1655F0B8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D6A36-A291-4405-B1A3-51A2B2BF3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36AF9-024F-4943-B74F-956B4397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D8B20-5D2B-424A-92D8-1928F5A38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C43B3-E248-4E9A-A4CF-43E38E0A1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26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,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605A00-1819-4847-9BAA-034F270C3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A3B112C-FFFC-4E1B-8CA2-534E1B6AD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2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, multi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F1676C-B6CC-4740-95CE-643A6F842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1C8EFB-AD4B-44C1-90BF-A89F0382A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ED4E581-6A28-45B7-BB8C-4E4B6BC97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533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2 column, multi ty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F1676C-B6CC-4740-95CE-643A6F842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1C8EFB-AD4B-44C1-90BF-A89F0382A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419"/>
            <a:ext cx="3240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000"/>
            </a:lvl3pPr>
            <a:lvl4pPr marL="1828755" indent="0">
              <a:buNone/>
              <a:defRPr sz="1800"/>
            </a:lvl4pPr>
            <a:lvl5pPr marL="2438339" indent="0">
              <a:buNone/>
              <a:defRPr sz="1800"/>
            </a:lvl5pPr>
          </a:lstStyle>
          <a:p>
            <a:pPr lvl="0"/>
            <a:endParaRPr lang="en-GB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ED4E581-6A28-45B7-BB8C-4E4B6BC97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76000" y="1825625"/>
            <a:ext cx="3240000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000"/>
            </a:lvl3pPr>
            <a:lvl4pPr marL="1828755" indent="0">
              <a:buNone/>
              <a:defRPr sz="1800"/>
            </a:lvl4pPr>
            <a:lvl5pPr marL="2438339" indent="0">
              <a:buNone/>
              <a:defRPr sz="1800"/>
            </a:lvl5pPr>
          </a:lstStyle>
          <a:p>
            <a:pPr lvl="0"/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DB6858-215C-4B5C-9C82-168D8E0CAB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113800" y="1825625"/>
            <a:ext cx="3240000" cy="4319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09585" indent="0">
              <a:buNone/>
              <a:defRPr sz="2400"/>
            </a:lvl2pPr>
            <a:lvl3pPr marL="1219170" indent="0">
              <a:buNone/>
              <a:defRPr sz="2000"/>
            </a:lvl3pPr>
            <a:lvl4pPr marL="1828755" indent="0">
              <a:buNone/>
              <a:defRPr sz="1800"/>
            </a:lvl4pPr>
            <a:lvl5pPr marL="2438339" indent="0">
              <a:buNone/>
              <a:defRPr sz="1800"/>
            </a:lvl5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02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FB12-28F0-4255-80BD-EC26ED292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33229" cy="64327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3E0C57C-497E-4264-AF10-F26AE2AFFB4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64778"/>
            <a:ext cx="0" cy="499929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E2DD68-FF8A-4209-B783-59B9368C5132}"/>
              </a:ext>
            </a:extLst>
          </p:cNvPr>
          <p:cNvCxnSpPr/>
          <p:nvPr userDrawn="1"/>
        </p:nvCxnSpPr>
        <p:spPr>
          <a:xfrm>
            <a:off x="1075345" y="3819970"/>
            <a:ext cx="10041309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C47C499-FF69-4325-8A90-3B3566E99D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85077" y="365124"/>
            <a:ext cx="2939754" cy="643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609585" indent="0">
              <a:buNone/>
              <a:defRPr sz="2400"/>
            </a:lvl2pPr>
            <a:lvl3pPr marL="1219170" indent="0">
              <a:buNone/>
              <a:defRPr sz="2000"/>
            </a:lvl3pPr>
            <a:lvl4pPr marL="1828755" indent="0">
              <a:buNone/>
              <a:defRPr sz="1800"/>
            </a:lvl4pPr>
            <a:lvl5pPr marL="2438339" indent="0">
              <a:buNone/>
              <a:defRPr sz="1800"/>
            </a:lvl5pPr>
          </a:lstStyle>
          <a:p>
            <a:r>
              <a:rPr lang="en-GB" dirty="0"/>
              <a:t>Using the “T” Text tool from the whiteboard, click on the diagram and enter your contribution.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DBD8E9B-1E46-4218-8763-41530158A7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5346" y="1273365"/>
            <a:ext cx="1240664" cy="31573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5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8934ED-C386-4F93-AE19-674535EE49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59916" y="1273412"/>
            <a:ext cx="1256738" cy="315723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r">
              <a:buNone/>
              <a:defRPr sz="1800" b="1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DF2D94F-4DD8-414A-8172-B69185E37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5346" y="3979670"/>
            <a:ext cx="1240564" cy="32924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F67DA51-C7AD-4EFB-99C9-C385B70F99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12534" y="3979670"/>
            <a:ext cx="1238806" cy="32923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r">
              <a:buNone/>
              <a:defRPr sz="1800" b="1">
                <a:solidFill>
                  <a:schemeClr val="tx2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873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F2105-953A-488C-8A94-372F4A91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673411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BD4BFEA-CEAA-4EEC-8E5F-F184907977E1}"/>
              </a:ext>
            </a:extLst>
          </p:cNvPr>
          <p:cNvSpPr/>
          <p:nvPr userDrawn="1"/>
        </p:nvSpPr>
        <p:spPr>
          <a:xfrm>
            <a:off x="838200" y="2350094"/>
            <a:ext cx="3230311" cy="3640509"/>
          </a:xfrm>
          <a:prstGeom prst="roundRect">
            <a:avLst>
              <a:gd name="adj" fmla="val 4498"/>
            </a:avLst>
          </a:prstGeom>
          <a:solidFill>
            <a:schemeClr val="bg1"/>
          </a:solidFill>
          <a:ln w="28575">
            <a:solidFill>
              <a:srgbClr val="1C439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F922B8-4F27-42A8-8DB0-1CACD1CAF6CB}"/>
              </a:ext>
            </a:extLst>
          </p:cNvPr>
          <p:cNvSpPr/>
          <p:nvPr userDrawn="1"/>
        </p:nvSpPr>
        <p:spPr>
          <a:xfrm>
            <a:off x="4480845" y="2350093"/>
            <a:ext cx="3230311" cy="3640509"/>
          </a:xfrm>
          <a:prstGeom prst="roundRect">
            <a:avLst>
              <a:gd name="adj" fmla="val 4498"/>
            </a:avLst>
          </a:prstGeom>
          <a:solidFill>
            <a:schemeClr val="bg1"/>
          </a:solidFill>
          <a:ln w="28575">
            <a:solidFill>
              <a:srgbClr val="1C439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AF42AC5-DD51-4822-82BF-CFA8414E76EB}"/>
              </a:ext>
            </a:extLst>
          </p:cNvPr>
          <p:cNvSpPr/>
          <p:nvPr userDrawn="1"/>
        </p:nvSpPr>
        <p:spPr>
          <a:xfrm>
            <a:off x="8123491" y="2350094"/>
            <a:ext cx="3230311" cy="3640509"/>
          </a:xfrm>
          <a:prstGeom prst="roundRect">
            <a:avLst>
              <a:gd name="adj" fmla="val 4498"/>
            </a:avLst>
          </a:prstGeom>
          <a:solidFill>
            <a:schemeClr val="bg1"/>
          </a:solidFill>
          <a:ln w="28575">
            <a:solidFill>
              <a:srgbClr val="1C4392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E3DA5BB-B2BF-4B5C-9CA1-437757A218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85077" y="365124"/>
            <a:ext cx="2939754" cy="6432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609585" indent="0">
              <a:buNone/>
              <a:defRPr sz="2400"/>
            </a:lvl2pPr>
            <a:lvl3pPr marL="1219170" indent="0">
              <a:buNone/>
              <a:defRPr sz="2000"/>
            </a:lvl3pPr>
            <a:lvl4pPr marL="1828755" indent="0">
              <a:buNone/>
              <a:defRPr sz="1800"/>
            </a:lvl4pPr>
            <a:lvl5pPr marL="2438339" indent="0">
              <a:buNone/>
              <a:defRPr sz="1800"/>
            </a:lvl5pPr>
          </a:lstStyle>
          <a:p>
            <a:r>
              <a:rPr lang="en-GB" dirty="0"/>
              <a:t>Using the “T” Text tool from the whiteboard, click on the diagram and enter your contribution.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4639FF-67ED-4F6A-98C6-1E8A4612F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1862434"/>
            <a:ext cx="3230563" cy="3159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ctr">
              <a:buNone/>
              <a:defRPr lang="en-GB" sz="18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marL="304792" lvl="0" indent="-304792"/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116105-551E-411D-B8AB-F18BEBE575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81512" y="1862434"/>
            <a:ext cx="3228975" cy="3159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ctr">
              <a:buNone/>
              <a:defRPr lang="en-GB" sz="18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marL="304792" lvl="0" indent="-304792" algn="ctr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CDDD77-30BD-4BC8-A0C3-ACEC264D04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23238" y="1862434"/>
            <a:ext cx="3228975" cy="315912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ctr">
              <a:buNone/>
              <a:defRPr lang="en-GB" sz="1800" b="1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marL="304792" lvl="0" indent="-304792"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62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5E4-66B9-4361-BC7C-CAA2DFDBE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0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A713B7-C2EB-43C5-80B3-0003948AB6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8499"/>
          <a:stretch/>
        </p:blipFill>
        <p:spPr>
          <a:xfrm>
            <a:off x="838200" y="1176876"/>
            <a:ext cx="6955564" cy="4910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8BD244-0F8E-49CB-A660-1BF56095178D}"/>
              </a:ext>
            </a:extLst>
          </p:cNvPr>
          <p:cNvSpPr txBox="1"/>
          <p:nvPr userDrawn="1"/>
        </p:nvSpPr>
        <p:spPr>
          <a:xfrm>
            <a:off x="1692069" y="6195691"/>
            <a:ext cx="61016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dirty="0">
                <a:hlinkClick r:id="rId3" tooltip="https://mapswire.com/world/physical-maps/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4" tooltip="https://creativecommons.org/licenses/by/3.0/"/>
              </a:rPr>
              <a:t>CC BY</a:t>
            </a:r>
            <a:endParaRPr lang="en-GB" sz="9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DCDCF6-AE57-41E5-8A74-B3D0FF4AD4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7063" y="3022767"/>
            <a:ext cx="3106737" cy="985210"/>
          </a:xfrm>
          <a:prstGeom prst="rect">
            <a:avLst/>
          </a:prstGeo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Using the tools from the whiteboard, mark your location on the map.</a:t>
            </a:r>
          </a:p>
        </p:txBody>
      </p:sp>
    </p:spTree>
    <p:extLst>
      <p:ext uri="{BB962C8B-B14F-4D97-AF65-F5344CB8AC3E}">
        <p14:creationId xmlns:p14="http://schemas.microsoft.com/office/powerpoint/2010/main" val="72472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4BC61-2D29-4DC8-A6BE-9B9AE3F67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9B01AB-6159-4C4F-B5BA-13204872C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BDCD3-071E-4C4D-87A7-1572EB590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944CC7-2F8E-4828-A926-B2D2EFF65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63AAF-ABDB-4B8D-A113-27EAEA9DD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4B50C-C0BD-487D-BFCA-99C706EB5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9FA0C-F320-401A-89FE-CA3AB65E1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16598-D164-409D-854E-1EA365BFB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D2CDC-220B-451F-BCF5-C1582CEB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1502A-D6B4-44B0-A823-6F9F10FB7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54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8">
            <a:extLst>
              <a:ext uri="{FF2B5EF4-FFF2-40B4-BE49-F238E27FC236}">
                <a16:creationId xmlns:a16="http://schemas.microsoft.com/office/drawing/2014/main" id="{F2374E10-3B65-D747-A86E-A3279DA976C7}"/>
              </a:ext>
            </a:extLst>
          </p:cNvPr>
          <p:cNvSpPr txBox="1">
            <a:spLocks/>
          </p:cNvSpPr>
          <p:nvPr userDrawn="1"/>
        </p:nvSpPr>
        <p:spPr>
          <a:xfrm>
            <a:off x="749301" y="1617017"/>
            <a:ext cx="4163359" cy="401323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600" b="1" i="0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1733" baseline="0" dirty="0"/>
              <a:t>ABERDEEN 2040</a:t>
            </a:r>
          </a:p>
        </p:txBody>
      </p:sp>
    </p:spTree>
    <p:extLst>
      <p:ext uri="{BB962C8B-B14F-4D97-AF65-F5344CB8AC3E}">
        <p14:creationId xmlns:p14="http://schemas.microsoft.com/office/powerpoint/2010/main" val="141213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133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80" r:id="rId3"/>
    <p:sldLayoutId id="2147483677" r:id="rId4"/>
    <p:sldLayoutId id="2147483678" r:id="rId5"/>
    <p:sldLayoutId id="2147483679" r:id="rId6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933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B7034-AE6A-440A-A365-568EBAE54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90525-C6FC-40F5-8209-F41AE5C39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FF966-7DF9-4827-A9B0-11ECD439A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14FA8-D556-46CE-96E3-3326C7EC6E8C}" type="datetimeFigureOut">
              <a:rPr lang="en-GB" smtClean="0"/>
              <a:t>22/08/2024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968C1-A082-4B24-9137-7D8E6815EA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F29BC-D79C-41DE-BD89-6FD8B280C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A51B1-CE80-4254-8A9E-B499F799E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98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gre.ac.uk/index.php/msor" TargetMode="External"/><Relationship Id="rId2" Type="http://schemas.openxmlformats.org/officeDocument/2006/relationships/hyperlink" Target="mailto:scottish.msn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F8D6-91B2-4FDB-B4E0-D1634AB1A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 Support for Physics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3AE863-AAB6-4097-9220-14B9601310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Dr Morgiane Richard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0E05DA-AD25-4A87-81EB-CB305D777F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300" y="5751997"/>
            <a:ext cx="2761544" cy="540103"/>
          </a:xfrm>
        </p:spPr>
        <p:txBody>
          <a:bodyPr/>
          <a:lstStyle/>
          <a:p>
            <a:r>
              <a:rPr lang="en-GB" dirty="0"/>
              <a:t>PER Meeting 20 August 2024</a:t>
            </a:r>
          </a:p>
        </p:txBody>
      </p:sp>
    </p:spTree>
    <p:extLst>
      <p:ext uri="{BB962C8B-B14F-4D97-AF65-F5344CB8AC3E}">
        <p14:creationId xmlns:p14="http://schemas.microsoft.com/office/powerpoint/2010/main" val="296390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8286-C625-45DB-9A67-32548DBC2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 Support at the University of Aberdeen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BAE36-856C-410B-82B3-9CC99F0C1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692"/>
            <a:ext cx="10515600" cy="4351338"/>
          </a:xfrm>
        </p:spPr>
        <p:txBody>
          <a:bodyPr/>
          <a:lstStyle/>
          <a:p>
            <a:r>
              <a:rPr lang="en-GB" dirty="0"/>
              <a:t>Central service but close partnership with School of Natural and Computing Sciences;</a:t>
            </a:r>
          </a:p>
          <a:p>
            <a:r>
              <a:rPr lang="en-GB" dirty="0"/>
              <a:t>One-to-one sessions and tailored group teaching (discussed and designed with staff);</a:t>
            </a:r>
          </a:p>
          <a:p>
            <a:r>
              <a:rPr lang="en-GB" dirty="0"/>
              <a:t>Interventions in: Dynamical Phenomena (level 2), Quantum Mechanics (level 3), Electromagnetism (level 3);</a:t>
            </a:r>
          </a:p>
          <a:p>
            <a:r>
              <a:rPr lang="en-GB" dirty="0"/>
              <a:t>In development: ‘maths skills for physics’ workshop series for level 2 and level 3 courses and PGT programme.</a:t>
            </a:r>
          </a:p>
        </p:txBody>
      </p:sp>
    </p:spTree>
    <p:extLst>
      <p:ext uri="{BB962C8B-B14F-4D97-AF65-F5344CB8AC3E}">
        <p14:creationId xmlns:p14="http://schemas.microsoft.com/office/powerpoint/2010/main" val="2064476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A9FAB8-3539-BE49-D3C2-0A7613AEA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/>
          <a:lstStyle/>
          <a:p>
            <a:r>
              <a:rPr lang="en-GB" dirty="0"/>
              <a:t>Students’ Maths Abilities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4AE99-CF6A-4262-3777-7A9F0F569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536"/>
            <a:ext cx="10969978" cy="5094464"/>
          </a:xfrm>
        </p:spPr>
        <p:txBody>
          <a:bodyPr/>
          <a:lstStyle/>
          <a:p>
            <a:r>
              <a:rPr lang="en-GB" dirty="0"/>
              <a:t>Staff report poor maths abilities in students…</a:t>
            </a:r>
          </a:p>
          <a:p>
            <a:r>
              <a:rPr lang="en-GB" dirty="0"/>
              <a:t>… But the issue is not necessarily lack of knowledge, but inability of apply knowledge.</a:t>
            </a:r>
          </a:p>
          <a:p>
            <a:r>
              <a:rPr lang="en-GB" dirty="0"/>
              <a:t>Current research: benefits of student co-creation pedagogy in Linear Algebra.</a:t>
            </a:r>
          </a:p>
          <a:p>
            <a:r>
              <a:rPr lang="en-GB" dirty="0"/>
              <a:t>If the problem if pre-requisite mathematical knowledge (i.e. WP or reconversion MSc): what and how should we impart knowledge ?</a:t>
            </a:r>
          </a:p>
          <a:p>
            <a:r>
              <a:rPr lang="en-GB" dirty="0"/>
              <a:t>Limitation: funding for projects, including conference attendance.</a:t>
            </a:r>
          </a:p>
        </p:txBody>
      </p:sp>
    </p:spTree>
    <p:extLst>
      <p:ext uri="{BB962C8B-B14F-4D97-AF65-F5344CB8AC3E}">
        <p14:creationId xmlns:p14="http://schemas.microsoft.com/office/powerpoint/2010/main" val="414062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57728-28B1-DCC6-E4B4-FEDC824DF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 Support &amp;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1C85C-8716-59F2-AF84-B8E97A468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On-going research: producing accessible teaching material in Physics.</a:t>
            </a:r>
          </a:p>
          <a:p>
            <a:r>
              <a:rPr lang="en-GB" dirty="0"/>
              <a:t>Researching alternative to LaTeX-generated PDF:</a:t>
            </a:r>
          </a:p>
          <a:p>
            <a:pPr lvl="1"/>
            <a:r>
              <a:rPr lang="en-GB" dirty="0"/>
              <a:t>Conversion Tex -&gt; HTML;</a:t>
            </a:r>
          </a:p>
          <a:p>
            <a:pPr lvl="1"/>
            <a:r>
              <a:rPr lang="en-GB" dirty="0"/>
              <a:t>Developing training, guidance and templates in </a:t>
            </a:r>
            <a:r>
              <a:rPr lang="en-GB" dirty="0" err="1"/>
              <a:t>RMardown</a:t>
            </a:r>
            <a:r>
              <a:rPr lang="en-GB" dirty="0"/>
              <a:t> and </a:t>
            </a:r>
            <a:r>
              <a:rPr lang="en-GB" dirty="0" err="1"/>
              <a:t>Bookdown</a:t>
            </a:r>
            <a:r>
              <a:rPr lang="en-GB" dirty="0"/>
              <a:t>. </a:t>
            </a:r>
          </a:p>
          <a:p>
            <a:r>
              <a:rPr lang="en-GB" dirty="0"/>
              <a:t>Work in collaboration with Scottish Maths Support Network (SMSN).</a:t>
            </a:r>
          </a:p>
        </p:txBody>
      </p:sp>
    </p:spTree>
    <p:extLst>
      <p:ext uri="{BB962C8B-B14F-4D97-AF65-F5344CB8AC3E}">
        <p14:creationId xmlns:p14="http://schemas.microsoft.com/office/powerpoint/2010/main" val="1602022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2EC98-BD70-B6E0-A753-68147E62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F7D45-2A48-5316-2DB0-BAF98F104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SMSN website: https://www.scottish-msn.org.uk/ and email address: </a:t>
            </a:r>
            <a:r>
              <a:rPr lang="en-GB" sz="2400" dirty="0">
                <a:hlinkClick r:id="rId2"/>
              </a:rPr>
              <a:t>scottish.msn@gmail.com</a:t>
            </a:r>
            <a:endParaRPr lang="en-GB" sz="1600" dirty="0"/>
          </a:p>
          <a:p>
            <a:r>
              <a:rPr lang="en-GB" sz="2400" dirty="0">
                <a:ea typeface="Aptos" panose="020B0004020202020204" pitchFamily="34" charset="0"/>
                <a:cs typeface="Aptos" panose="020B0004020202020204" pitchFamily="34" charset="0"/>
              </a:rPr>
              <a:t>“</a:t>
            </a:r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Student Co-Creation of Resources in a Second Year Linear Algebra Course”, Morgiane Richard and Mirjam Brady-Van den Bos, article accepted in </a:t>
            </a:r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MSOR Connections</a:t>
            </a:r>
            <a:endParaRPr lang="en-GB" sz="1600" dirty="0"/>
          </a:p>
          <a:p>
            <a:r>
              <a:rPr lang="en-GB" sz="2400" dirty="0">
                <a:ea typeface="Aptos" panose="020B0004020202020204" pitchFamily="34" charset="0"/>
                <a:cs typeface="Aptos" panose="020B0004020202020204" pitchFamily="34" charset="0"/>
              </a:rPr>
              <a:t>“</a:t>
            </a:r>
            <a:r>
              <a:rPr lang="en-GB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Student-Staff Partnership in Linear Algebra: what can we learn from an example of curriculum co-creation?”, Jean-Baptiste Gramain and Morgiane Richard, a</a:t>
            </a:r>
            <a:r>
              <a:rPr lang="en-GB" sz="2400" dirty="0"/>
              <a:t>bstract accepted for the CETL-MSOR 2024 conference, 29-30 August 2024, University of Limerick</a:t>
            </a:r>
          </a:p>
        </p:txBody>
      </p:sp>
    </p:spTree>
    <p:extLst>
      <p:ext uri="{BB962C8B-B14F-4D97-AF65-F5344CB8AC3E}">
        <p14:creationId xmlns:p14="http://schemas.microsoft.com/office/powerpoint/2010/main" val="1268572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UoA Colours">
      <a:dk1>
        <a:srgbClr val="000000"/>
      </a:dk1>
      <a:lt1>
        <a:srgbClr val="FFFFFF"/>
      </a:lt1>
      <a:dk2>
        <a:srgbClr val="1C4392"/>
      </a:dk2>
      <a:lt2>
        <a:srgbClr val="E7E6E6"/>
      </a:lt2>
      <a:accent1>
        <a:srgbClr val="DA281C"/>
      </a:accent1>
      <a:accent2>
        <a:srgbClr val="5C284F"/>
      </a:accent2>
      <a:accent3>
        <a:srgbClr val="01B6ED"/>
      </a:accent3>
      <a:accent4>
        <a:srgbClr val="C80B6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linePPT.potx" id="{D855F1FC-EC46-4E06-AD18-EE48CA03D74E}" vid="{B3D41038-B0CC-46E9-9A19-6C0C1DA7BAB1}"/>
    </a:ext>
  </a:extLst>
</a:theme>
</file>

<file path=ppt/theme/theme2.xml><?xml version="1.0" encoding="utf-8"?>
<a:theme xmlns:a="http://schemas.openxmlformats.org/drawingml/2006/main" name="Content layouts">
  <a:themeElements>
    <a:clrScheme name="UoA Colours">
      <a:dk1>
        <a:srgbClr val="000000"/>
      </a:dk1>
      <a:lt1>
        <a:srgbClr val="FFFFFF"/>
      </a:lt1>
      <a:dk2>
        <a:srgbClr val="1C4392"/>
      </a:dk2>
      <a:lt2>
        <a:srgbClr val="E7E6E6"/>
      </a:lt2>
      <a:accent1>
        <a:srgbClr val="DA281C"/>
      </a:accent1>
      <a:accent2>
        <a:srgbClr val="5C284F"/>
      </a:accent2>
      <a:accent3>
        <a:srgbClr val="01B6ED"/>
      </a:accent3>
      <a:accent4>
        <a:srgbClr val="C80B6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linePPT.potx" id="{D855F1FC-EC46-4E06-AD18-EE48CA03D74E}" vid="{CCD7F1DB-AC64-44FE-9AED-0F8D812373DC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linePPT.potx" id="{D855F1FC-EC46-4E06-AD18-EE48CA03D74E}" vid="{99F8028F-0D2C-42EA-BB56-67FDE8FA517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A08E1E91A2DF44AD104B99B3793310" ma:contentTypeVersion="12" ma:contentTypeDescription="Create a new document." ma:contentTypeScope="" ma:versionID="2caa4b3bd5f4b00963bca9c655cf4df2">
  <xsd:schema xmlns:xsd="http://www.w3.org/2001/XMLSchema" xmlns:xs="http://www.w3.org/2001/XMLSchema" xmlns:p="http://schemas.microsoft.com/office/2006/metadata/properties" xmlns:ns2="3d31ebe0-dd2a-4e7a-a507-dafc9c129f12" xmlns:ns3="7c0afdb8-f191-455d-8a02-073134b0f431" targetNamespace="http://schemas.microsoft.com/office/2006/metadata/properties" ma:root="true" ma:fieldsID="f039c0a9b7e83938a90a10b2915d9425" ns2:_="" ns3:_="">
    <xsd:import namespace="3d31ebe0-dd2a-4e7a-a507-dafc9c129f12"/>
    <xsd:import namespace="7c0afdb8-f191-455d-8a02-073134b0f4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1ebe0-dd2a-4e7a-a507-dafc9c129f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afdb8-f191-455d-8a02-073134b0f43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F846BD-1291-4734-A90F-2AD2809A77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31ebe0-dd2a-4e7a-a507-dafc9c129f12"/>
    <ds:schemaRef ds:uri="7c0afdb8-f191-455d-8a02-073134b0f4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2B77D7-9E83-40B1-9D2B-A6C8946961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689DD3-5508-408E-BD61-232CBF1F09D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OnlinePPT</Template>
  <TotalTime>55</TotalTime>
  <Words>300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Cambria</vt:lpstr>
      <vt:lpstr>1_Office Theme</vt:lpstr>
      <vt:lpstr>Content layouts</vt:lpstr>
      <vt:lpstr>Custom Design</vt:lpstr>
      <vt:lpstr>Maths Support for Physics</vt:lpstr>
      <vt:lpstr>Maths Support at the University of Aberdeen</vt:lpstr>
      <vt:lpstr>Students’ Maths Abilities</vt:lpstr>
      <vt:lpstr>Maths Support &amp; Accessibility</vt:lpstr>
      <vt:lpstr>Resources</vt:lpstr>
    </vt:vector>
  </TitlesOfParts>
  <Company>University of Aberdeen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Richard, Dr Morgiane C</dc:creator>
  <cp:lastModifiedBy>Richard, Dr Morgiane C</cp:lastModifiedBy>
  <cp:revision>5</cp:revision>
  <dcterms:created xsi:type="dcterms:W3CDTF">2024-08-19T09:48:09Z</dcterms:created>
  <dcterms:modified xsi:type="dcterms:W3CDTF">2024-08-22T08:49:48Z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0x01010055A08E1E91A2DF44AD104B99B3793310</vt:lpwstr>
  </property>
</Properties>
</file>