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sldIdLst>
    <p:sldId id="256" r:id="rId2"/>
  </p:sldIdLst>
  <p:sldSz cx="9906000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4AE146-DD71-47BB-B8C9-5FD8ED1FB204}" v="2" dt="2024-08-19T20:56:23.9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2701" autoAdjust="0"/>
  </p:normalViewPr>
  <p:slideViewPr>
    <p:cSldViewPr snapToGrid="0">
      <p:cViewPr varScale="1">
        <p:scale>
          <a:sx n="72" d="100"/>
          <a:sy n="72" d="100"/>
        </p:scale>
        <p:origin x="9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nnie Steves" userId="7252c096cc7a1466" providerId="LiveId" clId="{7A4AE146-DD71-47BB-B8C9-5FD8ED1FB204}"/>
    <pc:docChg chg="undo custSel modSld">
      <pc:chgData name="Bonnie Steves" userId="7252c096cc7a1466" providerId="LiveId" clId="{7A4AE146-DD71-47BB-B8C9-5FD8ED1FB204}" dt="2024-08-19T22:32:03.730" v="1811" actId="20577"/>
      <pc:docMkLst>
        <pc:docMk/>
      </pc:docMkLst>
      <pc:sldChg chg="addSp delSp modSp mod">
        <pc:chgData name="Bonnie Steves" userId="7252c096cc7a1466" providerId="LiveId" clId="{7A4AE146-DD71-47BB-B8C9-5FD8ED1FB204}" dt="2024-08-19T22:32:03.730" v="1811" actId="20577"/>
        <pc:sldMkLst>
          <pc:docMk/>
          <pc:sldMk cId="1450202005" sldId="256"/>
        </pc:sldMkLst>
        <pc:spChg chg="mod">
          <ac:chgData name="Bonnie Steves" userId="7252c096cc7a1466" providerId="LiveId" clId="{7A4AE146-DD71-47BB-B8C9-5FD8ED1FB204}" dt="2024-08-19T22:09:36.208" v="1759" actId="20577"/>
          <ac:spMkLst>
            <pc:docMk/>
            <pc:sldMk cId="1450202005" sldId="256"/>
            <ac:spMk id="2" creationId="{D8090071-1200-1AA9-2EAA-FD56379D094D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5" creationId="{461938B4-798A-3189-18F0-6930E1045F81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6" creationId="{9FBE281B-E763-B8B9-FD5C-034F09724673}"/>
          </ac:spMkLst>
        </pc:spChg>
        <pc:spChg chg="mod">
          <ac:chgData name="Bonnie Steves" userId="7252c096cc7a1466" providerId="LiveId" clId="{7A4AE146-DD71-47BB-B8C9-5FD8ED1FB204}" dt="2024-08-19T22:32:03.730" v="1811" actId="20577"/>
          <ac:spMkLst>
            <pc:docMk/>
            <pc:sldMk cId="1450202005" sldId="256"/>
            <ac:spMk id="30" creationId="{91E4F4FC-2D89-47E4-DC95-BE0C343E47BA}"/>
          </ac:spMkLst>
        </pc:spChg>
        <pc:spChg chg="mod">
          <ac:chgData name="Bonnie Steves" userId="7252c096cc7a1466" providerId="LiveId" clId="{7A4AE146-DD71-47BB-B8C9-5FD8ED1FB204}" dt="2024-08-19T22:15:11.746" v="1790" actId="20577"/>
          <ac:spMkLst>
            <pc:docMk/>
            <pc:sldMk cId="1450202005" sldId="256"/>
            <ac:spMk id="31" creationId="{5CA9A18C-3C8F-7965-80CF-9412E8982EE5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47" creationId="{60438AC5-F49B-1E44-24BC-BD13571E092B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48" creationId="{DAAE7F36-2E3A-7E26-1220-00F0D0CF40ED}"/>
          </ac:spMkLst>
        </pc:spChg>
        <pc:spChg chg="mod">
          <ac:chgData name="Bonnie Steves" userId="7252c096cc7a1466" providerId="LiveId" clId="{7A4AE146-DD71-47BB-B8C9-5FD8ED1FB204}" dt="2024-08-19T21:25:28.730" v="1096" actId="20577"/>
          <ac:spMkLst>
            <pc:docMk/>
            <pc:sldMk cId="1450202005" sldId="256"/>
            <ac:spMk id="122" creationId="{AE1D2494-C5A8-A8C2-D792-1237D0004319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128" creationId="{8CF33762-17EC-8918-2661-3EA1137A1733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130" creationId="{D03C7D1B-39FE-E51B-11A1-7BB1CA63DD0C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131" creationId="{9886613D-AC8B-34A7-FB46-323F633DA1F2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132" creationId="{EBF9FB1C-3A62-DC1D-7500-A603DAC37F5F}"/>
          </ac:spMkLst>
        </pc:spChg>
        <pc:spChg chg="mod">
          <ac:chgData name="Bonnie Steves" userId="7252c096cc7a1466" providerId="LiveId" clId="{7A4AE146-DD71-47BB-B8C9-5FD8ED1FB204}" dt="2024-08-19T20:56:23.907" v="680" actId="20578"/>
          <ac:spMkLst>
            <pc:docMk/>
            <pc:sldMk cId="1450202005" sldId="256"/>
            <ac:spMk id="135" creationId="{DB365CAD-4444-2C92-0ED4-F683A136A601}"/>
          </ac:spMkLst>
        </pc:spChg>
        <pc:spChg chg="mod">
          <ac:chgData name="Bonnie Steves" userId="7252c096cc7a1466" providerId="LiveId" clId="{7A4AE146-DD71-47BB-B8C9-5FD8ED1FB204}" dt="2024-08-19T21:00:03.244" v="718" actId="20577"/>
          <ac:spMkLst>
            <pc:docMk/>
            <pc:sldMk cId="1450202005" sldId="256"/>
            <ac:spMk id="136" creationId="{BC0B56C7-C971-FFC9-44BA-EEED0541AE4E}"/>
          </ac:spMkLst>
        </pc:spChg>
        <pc:grpChg chg="mod">
          <ac:chgData name="Bonnie Steves" userId="7252c096cc7a1466" providerId="LiveId" clId="{7A4AE146-DD71-47BB-B8C9-5FD8ED1FB204}" dt="2024-08-19T20:56:23.907" v="680" actId="20578"/>
          <ac:grpSpMkLst>
            <pc:docMk/>
            <pc:sldMk cId="1450202005" sldId="256"/>
            <ac:grpSpMk id="11" creationId="{00000000-0000-0000-0000-000000000000}"/>
          </ac:grpSpMkLst>
        </pc:grpChg>
        <pc:grpChg chg="mod">
          <ac:chgData name="Bonnie Steves" userId="7252c096cc7a1466" providerId="LiveId" clId="{7A4AE146-DD71-47BB-B8C9-5FD8ED1FB204}" dt="2024-08-19T20:56:23.907" v="680" actId="20578"/>
          <ac:grpSpMkLst>
            <pc:docMk/>
            <pc:sldMk cId="1450202005" sldId="256"/>
            <ac:grpSpMk id="84" creationId="{729C9048-CFA8-1C4B-C25F-23355A5F5B67}"/>
          </ac:grpSpMkLst>
        </pc:grpChg>
        <pc:grpChg chg="mod">
          <ac:chgData name="Bonnie Steves" userId="7252c096cc7a1466" providerId="LiveId" clId="{7A4AE146-DD71-47BB-B8C9-5FD8ED1FB204}" dt="2024-08-19T20:56:23.907" v="680" actId="20578"/>
          <ac:grpSpMkLst>
            <pc:docMk/>
            <pc:sldMk cId="1450202005" sldId="256"/>
            <ac:grpSpMk id="99" creationId="{076B38CA-8B26-B020-3641-359D727D4CE8}"/>
          </ac:grpSpMkLst>
        </pc:grpChg>
        <pc:grpChg chg="mod">
          <ac:chgData name="Bonnie Steves" userId="7252c096cc7a1466" providerId="LiveId" clId="{7A4AE146-DD71-47BB-B8C9-5FD8ED1FB204}" dt="2024-08-19T20:56:23.907" v="680" actId="20578"/>
          <ac:grpSpMkLst>
            <pc:docMk/>
            <pc:sldMk cId="1450202005" sldId="256"/>
            <ac:grpSpMk id="104" creationId="{9048E197-54A1-A234-3420-FBE3D3CFB1DF}"/>
          </ac:grpSpMkLst>
        </pc:grpChg>
        <pc:grpChg chg="mod">
          <ac:chgData name="Bonnie Steves" userId="7252c096cc7a1466" providerId="LiveId" clId="{7A4AE146-DD71-47BB-B8C9-5FD8ED1FB204}" dt="2024-08-19T20:56:23.907" v="680" actId="20578"/>
          <ac:grpSpMkLst>
            <pc:docMk/>
            <pc:sldMk cId="1450202005" sldId="256"/>
            <ac:grpSpMk id="117" creationId="{0E81EA47-493A-F8E6-0171-DB2C58F6DD1F}"/>
          </ac:grpSpMkLst>
        </pc:grpChg>
        <pc:grpChg chg="mod">
          <ac:chgData name="Bonnie Steves" userId="7252c096cc7a1466" providerId="LiveId" clId="{7A4AE146-DD71-47BB-B8C9-5FD8ED1FB204}" dt="2024-08-19T20:56:23.907" v="680" actId="20578"/>
          <ac:grpSpMkLst>
            <pc:docMk/>
            <pc:sldMk cId="1450202005" sldId="256"/>
            <ac:grpSpMk id="142" creationId="{D974D292-98D4-1BF0-3376-E38F61DABF57}"/>
          </ac:grpSpMkLst>
        </pc:grpChg>
        <pc:grpChg chg="mod">
          <ac:chgData name="Bonnie Steves" userId="7252c096cc7a1466" providerId="LiveId" clId="{7A4AE146-DD71-47BB-B8C9-5FD8ED1FB204}" dt="2024-08-19T20:56:23.907" v="680" actId="20578"/>
          <ac:grpSpMkLst>
            <pc:docMk/>
            <pc:sldMk cId="1450202005" sldId="256"/>
            <ac:grpSpMk id="146" creationId="{72FBB8E5-D459-C354-3B38-42C69D0DB446}"/>
          </ac:grpSpMkLst>
        </pc:grpChg>
        <pc:picChg chg="del mod">
          <ac:chgData name="Bonnie Steves" userId="7252c096cc7a1466" providerId="LiveId" clId="{7A4AE146-DD71-47BB-B8C9-5FD8ED1FB204}" dt="2024-08-19T20:58:36.647" v="708" actId="478"/>
          <ac:picMkLst>
            <pc:docMk/>
            <pc:sldMk cId="1450202005" sldId="256"/>
            <ac:picMk id="3" creationId="{00000000-0000-0000-0000-000000000000}"/>
          </ac:picMkLst>
        </pc:picChg>
        <pc:picChg chg="add mod">
          <ac:chgData name="Bonnie Steves" userId="7252c096cc7a1466" providerId="LiveId" clId="{7A4AE146-DD71-47BB-B8C9-5FD8ED1FB204}" dt="2024-08-19T22:18:37.564" v="1796" actId="1076"/>
          <ac:picMkLst>
            <pc:docMk/>
            <pc:sldMk cId="1450202005" sldId="256"/>
            <ac:picMk id="7" creationId="{13AFF679-2495-4A16-323F-3BBDC6CBF666}"/>
          </ac:picMkLst>
        </pc:picChg>
        <pc:picChg chg="mod">
          <ac:chgData name="Bonnie Steves" userId="7252c096cc7a1466" providerId="LiveId" clId="{7A4AE146-DD71-47BB-B8C9-5FD8ED1FB204}" dt="2024-08-19T20:56:23.907" v="680" actId="20578"/>
          <ac:picMkLst>
            <pc:docMk/>
            <pc:sldMk cId="1450202005" sldId="256"/>
            <ac:picMk id="39" creationId="{1A7CEC3C-3D99-EF7C-C2D0-2D3B25190053}"/>
          </ac:picMkLst>
        </pc:pic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42" creationId="{E3FA8246-558E-12D4-CF42-35EBCC78601D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43" creationId="{0F3366A5-279E-D07E-71E3-F3566B0EF461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51" creationId="{E3988030-7780-D365-77DC-B26B56FD9780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52" creationId="{035948EB-F499-3A91-FA10-0D4E6A2ED587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100" creationId="{800B167E-9654-184B-1974-ABE7434E3BFC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101" creationId="{C9B94F4B-D7F1-A858-CC0E-CD794242BE06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118" creationId="{AD3123D8-E11E-E5B9-028A-4631CFB568CC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119" creationId="{7AAA5B64-2E69-52A8-62CB-CC13BF3A6E33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144" creationId="{FA0A4245-68F7-BD23-05A3-B356F26509BB}"/>
          </ac:cxnSpMkLst>
        </pc:cxnChg>
        <pc:cxnChg chg="mod">
          <ac:chgData name="Bonnie Steves" userId="7252c096cc7a1466" providerId="LiveId" clId="{7A4AE146-DD71-47BB-B8C9-5FD8ED1FB204}" dt="2024-08-19T20:56:23.907" v="680" actId="20578"/>
          <ac:cxnSpMkLst>
            <pc:docMk/>
            <pc:sldMk cId="1450202005" sldId="256"/>
            <ac:cxnSpMk id="145" creationId="{73F2B86B-4E30-BD40-B983-140EB8132509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d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F07D4-1D8B-4CC6-9A88-7BAB602F3379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1143000"/>
            <a:ext cx="4714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d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d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d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FCC6B-03DB-41BE-B1B3-880535DAFA02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3756936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1563" y="1143000"/>
            <a:ext cx="47148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CFCC6B-03DB-41BE-B1B3-880535DAFA02}" type="slidenum">
              <a:rPr lang="gd-GB" smtClean="0"/>
              <a:t>1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2651791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060529"/>
            <a:ext cx="8420100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403592"/>
            <a:ext cx="7429500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307879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3959405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45009"/>
            <a:ext cx="2135981" cy="54916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45009"/>
            <a:ext cx="6284119" cy="549164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142652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242744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615546"/>
            <a:ext cx="8543925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336619"/>
            <a:ext cx="8543925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319792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725046"/>
            <a:ext cx="4210050" cy="4111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725046"/>
            <a:ext cx="4210050" cy="4111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141449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45011"/>
            <a:ext cx="8543925" cy="1252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588543"/>
            <a:ext cx="4190702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367064"/>
            <a:ext cx="4190702" cy="34815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588543"/>
            <a:ext cx="4211340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367064"/>
            <a:ext cx="4211340" cy="34815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375835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95707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109931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32012"/>
            <a:ext cx="3194943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33027"/>
            <a:ext cx="5014913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1944052"/>
            <a:ext cx="3194943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399397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32012"/>
            <a:ext cx="3194943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33027"/>
            <a:ext cx="5014913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1944052"/>
            <a:ext cx="3194943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d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2225541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45011"/>
            <a:ext cx="8543925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725046"/>
            <a:ext cx="8543925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006164"/>
            <a:ext cx="222885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0EE8D-E039-46C1-8A51-53E28A5E1983}" type="datetimeFigureOut">
              <a:rPr lang="gd-GB" smtClean="0"/>
              <a:t>19/08/2024</a:t>
            </a:fld>
            <a:endParaRPr lang="gd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006164"/>
            <a:ext cx="334327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d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006164"/>
            <a:ext cx="222885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1C27C-EC42-4B0E-B128-21E8FEFF3400}" type="slidenum">
              <a:rPr lang="gd-GB" smtClean="0"/>
              <a:t>‹#›</a:t>
            </a:fld>
            <a:endParaRPr lang="gd-GB"/>
          </a:p>
        </p:txBody>
      </p:sp>
    </p:spTree>
    <p:extLst>
      <p:ext uri="{BB962C8B-B14F-4D97-AF65-F5344CB8AC3E}">
        <p14:creationId xmlns:p14="http://schemas.microsoft.com/office/powerpoint/2010/main" val="404392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2516" y="64168"/>
            <a:ext cx="9787729" cy="6409670"/>
            <a:chOff x="109186" y="487112"/>
            <a:chExt cx="9672535" cy="6334236"/>
          </a:xfrm>
        </p:grpSpPr>
        <p:pic>
          <p:nvPicPr>
            <p:cNvPr id="39" name="Picture 38" descr="A person standing in a garden&#10;&#10;Description automatically generated with medium confidence">
              <a:extLst>
                <a:ext uri="{FF2B5EF4-FFF2-40B4-BE49-F238E27FC236}">
                  <a16:creationId xmlns:a16="http://schemas.microsoft.com/office/drawing/2014/main" id="{1A7CEC3C-3D99-EF7C-C2D0-2D3B251900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805" r="132" b="83"/>
            <a:stretch/>
          </p:blipFill>
          <p:spPr>
            <a:xfrm>
              <a:off x="471399" y="1725708"/>
              <a:ext cx="8964340" cy="4710155"/>
            </a:xfrm>
            <a:prstGeom prst="rect">
              <a:avLst/>
            </a:prstGeom>
          </p:spPr>
        </p:pic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D03C7D1B-39FE-E51B-11A1-7BB1CA63DD0C}"/>
                </a:ext>
              </a:extLst>
            </p:cNvPr>
            <p:cNvSpPr/>
            <p:nvPr/>
          </p:nvSpPr>
          <p:spPr>
            <a:xfrm>
              <a:off x="574030" y="1817330"/>
              <a:ext cx="2111296" cy="603436"/>
            </a:xfrm>
            <a:prstGeom prst="rect">
              <a:avLst/>
            </a:prstGeom>
            <a:solidFill>
              <a:srgbClr val="0070C0">
                <a:alpha val="50000"/>
              </a:srgb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d-GB" sz="1276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FBE281B-E763-B8B9-FD5C-034F09724673}"/>
                </a:ext>
              </a:extLst>
            </p:cNvPr>
            <p:cNvSpPr/>
            <p:nvPr/>
          </p:nvSpPr>
          <p:spPr>
            <a:xfrm>
              <a:off x="574032" y="2547737"/>
              <a:ext cx="2111296" cy="3765770"/>
            </a:xfrm>
            <a:prstGeom prst="rect">
              <a:avLst/>
            </a:prstGeom>
            <a:solidFill>
              <a:schemeClr val="tx1">
                <a:alpha val="35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d-GB" sz="1276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0438AC5-F49B-1E44-24BC-BD13571E092B}"/>
                </a:ext>
              </a:extLst>
            </p:cNvPr>
            <p:cNvSpPr/>
            <p:nvPr/>
          </p:nvSpPr>
          <p:spPr>
            <a:xfrm>
              <a:off x="5007876" y="2547737"/>
              <a:ext cx="2111296" cy="3765770"/>
            </a:xfrm>
            <a:prstGeom prst="rect">
              <a:avLst/>
            </a:prstGeom>
            <a:solidFill>
              <a:schemeClr val="tx1">
                <a:alpha val="35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d-GB" sz="1276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AE7F36-2E3A-7E26-1220-00F0D0CF40ED}"/>
                </a:ext>
              </a:extLst>
            </p:cNvPr>
            <p:cNvSpPr/>
            <p:nvPr/>
          </p:nvSpPr>
          <p:spPr>
            <a:xfrm>
              <a:off x="7221808" y="2547737"/>
              <a:ext cx="2111296" cy="3765770"/>
            </a:xfrm>
            <a:prstGeom prst="rect">
              <a:avLst/>
            </a:prstGeom>
            <a:solidFill>
              <a:schemeClr val="tx1">
                <a:alpha val="35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d-GB" sz="1276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E1D2494-C5A8-A8C2-D792-1237D0004319}"/>
                </a:ext>
              </a:extLst>
            </p:cNvPr>
            <p:cNvSpPr txBox="1"/>
            <p:nvPr/>
          </p:nvSpPr>
          <p:spPr>
            <a:xfrm>
              <a:off x="572900" y="2605598"/>
              <a:ext cx="2086770" cy="3818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32 years academic at GCU, Astronomy &amp; Applied Mathematics teaching, research; 22 </a:t>
              </a:r>
              <a:r>
                <a:rPr lang="en-GB" sz="1290" b="1" dirty="0" err="1">
                  <a:solidFill>
                    <a:schemeClr val="bg1"/>
                  </a:solidFill>
                </a:rPr>
                <a:t>yrs</a:t>
              </a:r>
              <a:r>
                <a:rPr lang="en-GB" sz="1290" b="1" dirty="0">
                  <a:solidFill>
                    <a:schemeClr val="bg1"/>
                  </a:solidFill>
                </a:rPr>
                <a:t> of senior management leadership 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18 </a:t>
              </a:r>
              <a:r>
                <a:rPr lang="en-GB" sz="1290" b="1" dirty="0" err="1">
                  <a:solidFill>
                    <a:schemeClr val="bg1"/>
                  </a:solidFill>
                </a:rPr>
                <a:t>yrs</a:t>
              </a:r>
              <a:r>
                <a:rPr lang="en-GB" sz="1290" b="1" dirty="0">
                  <a:solidFill>
                    <a:schemeClr val="bg1"/>
                  </a:solidFill>
                </a:rPr>
                <a:t> Director of the Graduate School at GCU</a:t>
              </a:r>
            </a:p>
            <a:p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1</a:t>
              </a:r>
              <a:r>
                <a:rPr lang="en-GB" sz="1290" b="1" baseline="30000" dirty="0">
                  <a:solidFill>
                    <a:schemeClr val="bg1"/>
                  </a:solidFill>
                </a:rPr>
                <a:t>st</a:t>
              </a:r>
              <a:r>
                <a:rPr lang="en-GB" sz="1290" b="1" dirty="0">
                  <a:solidFill>
                    <a:schemeClr val="bg1"/>
                  </a:solidFill>
                </a:rPr>
                <a:t> female professor of Applied Mathematics &amp; Astronomy in Scotland.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Integral in creating first university-wide Graduate School at a Scottish univ. 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Co-creator - UK Researcher Development  Framework.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8CF33762-17EC-8918-2661-3EA1137A1733}"/>
                </a:ext>
              </a:extLst>
            </p:cNvPr>
            <p:cNvSpPr/>
            <p:nvPr/>
          </p:nvSpPr>
          <p:spPr>
            <a:xfrm>
              <a:off x="599692" y="1895776"/>
              <a:ext cx="2059977" cy="423423"/>
            </a:xfrm>
            <a:prstGeom prst="rect">
              <a:avLst/>
            </a:prstGeom>
            <a:noFill/>
            <a:effectLst>
              <a:glow rad="127000">
                <a:schemeClr val="bg1"/>
              </a:glow>
              <a:outerShdw blurRad="50800" dist="50800" dir="5400000" algn="ctr" rotWithShape="0">
                <a:schemeClr val="tx1"/>
              </a:outerShdw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 extrusionH="76200">
              <a:extrusionClr>
                <a:schemeClr val="bg1"/>
              </a:extrusionClr>
            </a:sp3d>
          </p:spPr>
          <p:txBody>
            <a:bodyPr wrap="square" lIns="64802" tIns="32400" rIns="64802" bIns="32400">
              <a:spAutoFit/>
            </a:bodyPr>
            <a:lstStyle/>
            <a:p>
              <a:pPr algn="ctr"/>
              <a:r>
                <a:rPr lang="en-US" sz="2267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eorgia" panose="02040502050405020303" pitchFamily="18" charset="0"/>
                </a:rPr>
                <a:t>Experience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9886613D-AC8B-34A7-FB46-323F633DA1F2}"/>
                </a:ext>
              </a:extLst>
            </p:cNvPr>
            <p:cNvSpPr/>
            <p:nvPr/>
          </p:nvSpPr>
          <p:spPr>
            <a:xfrm>
              <a:off x="5007874" y="1812502"/>
              <a:ext cx="2111296" cy="603436"/>
            </a:xfrm>
            <a:prstGeom prst="rect">
              <a:avLst/>
            </a:prstGeom>
            <a:solidFill>
              <a:srgbClr val="0070C0">
                <a:alpha val="50000"/>
              </a:srgb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d-GB" sz="1276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EBF9FB1C-3A62-DC1D-7500-A603DAC37F5F}"/>
                </a:ext>
              </a:extLst>
            </p:cNvPr>
            <p:cNvSpPr/>
            <p:nvPr/>
          </p:nvSpPr>
          <p:spPr>
            <a:xfrm>
              <a:off x="5033535" y="1890945"/>
              <a:ext cx="2059977" cy="423423"/>
            </a:xfrm>
            <a:prstGeom prst="rect">
              <a:avLst/>
            </a:prstGeom>
            <a:noFill/>
            <a:effectLst>
              <a:glow rad="127000">
                <a:schemeClr val="bg1"/>
              </a:glow>
              <a:outerShdw blurRad="50800" dist="50800" dir="5400000" algn="ctr" rotWithShape="0">
                <a:schemeClr val="tx1"/>
              </a:outerShdw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 extrusionH="76200">
              <a:extrusionClr>
                <a:schemeClr val="bg1"/>
              </a:extrusionClr>
            </a:sp3d>
          </p:spPr>
          <p:txBody>
            <a:bodyPr wrap="square" lIns="64802" tIns="32400" rIns="64802" bIns="32400">
              <a:spAutoFit/>
            </a:bodyPr>
            <a:lstStyle/>
            <a:p>
              <a:pPr algn="ctr"/>
              <a:r>
                <a:rPr lang="en-US" sz="2267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eorgia" panose="02040502050405020303" pitchFamily="18" charset="0"/>
                </a:rPr>
                <a:t>Current </a:t>
              </a: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DB365CAD-4444-2C92-0ED4-F683A136A601}"/>
                </a:ext>
              </a:extLst>
            </p:cNvPr>
            <p:cNvSpPr/>
            <p:nvPr/>
          </p:nvSpPr>
          <p:spPr>
            <a:xfrm>
              <a:off x="7235056" y="1811985"/>
              <a:ext cx="2111296" cy="603436"/>
            </a:xfrm>
            <a:prstGeom prst="rect">
              <a:avLst/>
            </a:prstGeom>
            <a:solidFill>
              <a:srgbClr val="0070C0">
                <a:alpha val="50000"/>
              </a:srgb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d-GB" sz="1276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BC0B56C7-C971-FFC9-44BA-EEED0541AE4E}"/>
                </a:ext>
              </a:extLst>
            </p:cNvPr>
            <p:cNvSpPr/>
            <p:nvPr/>
          </p:nvSpPr>
          <p:spPr>
            <a:xfrm>
              <a:off x="7260719" y="1890427"/>
              <a:ext cx="2059977" cy="423423"/>
            </a:xfrm>
            <a:prstGeom prst="rect">
              <a:avLst/>
            </a:prstGeom>
            <a:noFill/>
            <a:effectLst>
              <a:glow rad="127000">
                <a:schemeClr val="bg1"/>
              </a:glow>
              <a:outerShdw blurRad="50800" dist="50800" dir="5400000" algn="ctr" rotWithShape="0">
                <a:schemeClr val="tx1"/>
              </a:outerShdw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 extrusionH="76200">
              <a:extrusionClr>
                <a:schemeClr val="bg1"/>
              </a:extrusionClr>
            </a:sp3d>
          </p:spPr>
          <p:txBody>
            <a:bodyPr wrap="square" lIns="64802" tIns="32400" rIns="64802" bIns="32400">
              <a:spAutoFit/>
            </a:bodyPr>
            <a:lstStyle/>
            <a:p>
              <a:pPr algn="ctr"/>
              <a:r>
                <a:rPr lang="en-US" sz="2267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eorgia" panose="02040502050405020303" pitchFamily="18" charset="0"/>
                </a:rPr>
                <a:t>Activities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E4F4FC-2D89-47E4-DC95-BE0C343E47BA}"/>
                </a:ext>
              </a:extLst>
            </p:cNvPr>
            <p:cNvSpPr txBox="1"/>
            <p:nvPr/>
          </p:nvSpPr>
          <p:spPr>
            <a:xfrm>
              <a:off x="5004322" y="2610330"/>
              <a:ext cx="2105155" cy="421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Astronomy teacher, researcher, public outreach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President, Div A Fundamental Astronomy, International Astronomical Union  IAU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Author </a:t>
              </a:r>
              <a:r>
                <a:rPr lang="en-GB" sz="1290" b="1">
                  <a:solidFill>
                    <a:schemeClr val="bg1"/>
                  </a:solidFill>
                </a:rPr>
                <a:t>of graduate </a:t>
              </a:r>
              <a:r>
                <a:rPr lang="en-GB" sz="1290" b="1" dirty="0">
                  <a:solidFill>
                    <a:schemeClr val="bg1"/>
                  </a:solidFill>
                </a:rPr>
                <a:t>textbooks (5) &amp; popular astronomy book (2025)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External reviewer/advisor:  Graduate Schools, PhD, </a:t>
              </a:r>
              <a:r>
                <a:rPr lang="en-GB" sz="1290" b="1" dirty="0" err="1">
                  <a:solidFill>
                    <a:schemeClr val="bg1"/>
                  </a:solidFill>
                </a:rPr>
                <a:t>ProfD</a:t>
              </a:r>
              <a:r>
                <a:rPr lang="en-GB" sz="1290" b="1" dirty="0">
                  <a:solidFill>
                    <a:schemeClr val="bg1"/>
                  </a:solidFill>
                </a:rPr>
                <a:t>, </a:t>
              </a:r>
              <a:r>
                <a:rPr lang="en-GB" sz="1290" b="1" dirty="0" err="1">
                  <a:solidFill>
                    <a:schemeClr val="bg1"/>
                  </a:solidFill>
                </a:rPr>
                <a:t>Mres</a:t>
              </a:r>
              <a:r>
                <a:rPr lang="en-GB" sz="1290" b="1" dirty="0">
                  <a:solidFill>
                    <a:schemeClr val="bg1"/>
                  </a:solidFill>
                </a:rPr>
                <a:t> programmes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Director of International Summer Schools in Astronomy (next 2026)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CA9A18C-3C8F-7965-80CF-9412E8982EE5}"/>
                </a:ext>
              </a:extLst>
            </p:cNvPr>
            <p:cNvSpPr txBox="1"/>
            <p:nvPr/>
          </p:nvSpPr>
          <p:spPr>
            <a:xfrm>
              <a:off x="7238127" y="2547737"/>
              <a:ext cx="2105155" cy="4014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Trustee Scottish Universities Summer Schools in Physics SUSSP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Expert advisor on PGRs with SFC, UKCGE, QAA; on astronomy with HMNAO, Armagh Observatory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  <a:p>
              <a:pPr marL="84020" indent="-84020">
                <a:buFont typeface="Arial" panose="020B0604020202020204" pitchFamily="34" charset="0"/>
                <a:buChar char="•"/>
              </a:pPr>
              <a:r>
                <a:rPr lang="en-GB" sz="1290" b="1" dirty="0">
                  <a:solidFill>
                    <a:schemeClr val="bg1"/>
                  </a:solidFill>
                </a:rPr>
                <a:t>Current research areas: </a:t>
              </a:r>
            </a:p>
            <a:p>
              <a:r>
                <a:rPr lang="en-GB" sz="1290" b="1" dirty="0">
                  <a:solidFill>
                    <a:schemeClr val="bg1"/>
                  </a:solidFill>
                </a:rPr>
                <a:t>(1) developing researchers thru summer schools in physics &amp; astronomy </a:t>
              </a:r>
            </a:p>
            <a:p>
              <a:r>
                <a:rPr lang="en-GB" sz="1290" b="1" dirty="0">
                  <a:solidFill>
                    <a:schemeClr val="bg1"/>
                  </a:solidFill>
                </a:rPr>
                <a:t>(2) Expected outcomes framework for </a:t>
              </a:r>
              <a:r>
                <a:rPr lang="en-GB" sz="1290" b="1" dirty="0" err="1">
                  <a:solidFill>
                    <a:schemeClr val="bg1"/>
                  </a:solidFill>
                </a:rPr>
                <a:t>ProfD</a:t>
              </a:r>
              <a:r>
                <a:rPr lang="en-GB" sz="1290" b="1" dirty="0">
                  <a:solidFill>
                    <a:schemeClr val="bg1"/>
                  </a:solidFill>
                </a:rPr>
                <a:t> &amp; PhD programmes in STEM</a:t>
              </a:r>
            </a:p>
            <a:p>
              <a:r>
                <a:rPr lang="en-GB" sz="1290" b="1" dirty="0">
                  <a:solidFill>
                    <a:schemeClr val="bg1"/>
                  </a:solidFill>
                </a:rPr>
                <a:t>(3) Training in STEM public outreach and design public outreach programmes</a:t>
              </a:r>
            </a:p>
            <a:p>
              <a:pPr marL="84020" indent="-84020">
                <a:buFont typeface="Arial" panose="020B0604020202020204" pitchFamily="34" charset="0"/>
                <a:buChar char="•"/>
              </a:pPr>
              <a:endParaRPr lang="en-GB" sz="129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61938B4-798A-3189-18F0-6930E1045F81}"/>
                </a:ext>
              </a:extLst>
            </p:cNvPr>
            <p:cNvSpPr txBox="1"/>
            <p:nvPr/>
          </p:nvSpPr>
          <p:spPr>
            <a:xfrm>
              <a:off x="9221397" y="939831"/>
              <a:ext cx="182557" cy="349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endParaRPr lang="gd-GB" sz="1701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8090071-1200-1AA9-2EAA-FD56379D094D}"/>
                </a:ext>
              </a:extLst>
            </p:cNvPr>
            <p:cNvSpPr txBox="1"/>
            <p:nvPr/>
          </p:nvSpPr>
          <p:spPr>
            <a:xfrm>
              <a:off x="355510" y="718507"/>
              <a:ext cx="8865887" cy="838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025" b="1" dirty="0">
                  <a:solidFill>
                    <a:schemeClr val="accent1">
                      <a:lumMod val="75000"/>
                    </a:schemeClr>
                  </a:solidFill>
                  <a:latin typeface="Georgia" panose="02040502050405020303" pitchFamily="18" charset="0"/>
                </a:rPr>
                <a:t>Professor Bonnie Steves – PER profile</a:t>
              </a:r>
            </a:p>
            <a:p>
              <a:r>
                <a:rPr lang="en-GB" sz="1890" b="1" dirty="0">
                  <a:solidFill>
                    <a:schemeClr val="accent1">
                      <a:lumMod val="75000"/>
                    </a:schemeClr>
                  </a:solidFill>
                  <a:latin typeface="Georgia" panose="02040502050405020303" pitchFamily="18" charset="0"/>
                </a:rPr>
                <a:t>Professor of Astrodynamics &amp; Doctoral Education (active retirement) </a:t>
              </a:r>
              <a:endParaRPr lang="gd-GB" sz="189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3FA8246-558E-12D4-CF42-35EBCC78601D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92111" y="1652319"/>
              <a:ext cx="9491579" cy="2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F3366A5-279E-D07E-71E3-F3566B0EF46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17020" y="1574339"/>
              <a:ext cx="9657433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974D292-98D4-1BF0-3376-E38F61DABF57}"/>
                </a:ext>
              </a:extLst>
            </p:cNvPr>
            <p:cNvGrpSpPr/>
            <p:nvPr/>
          </p:nvGrpSpPr>
          <p:grpSpPr>
            <a:xfrm>
              <a:off x="109186" y="487112"/>
              <a:ext cx="9657433" cy="6271642"/>
              <a:chOff x="109182" y="1402809"/>
              <a:chExt cx="9657433" cy="5355942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9048E197-54A1-A234-3420-FBE3D3CFB1DF}"/>
                  </a:ext>
                </a:extLst>
              </p:cNvPr>
              <p:cNvGrpSpPr/>
              <p:nvPr/>
            </p:nvGrpSpPr>
            <p:grpSpPr>
              <a:xfrm flipH="1">
                <a:off x="109182" y="1425763"/>
                <a:ext cx="9657433" cy="5332988"/>
                <a:chOff x="101600" y="136754"/>
                <a:chExt cx="11950032" cy="6612955"/>
              </a:xfrm>
            </p:grpSpPr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729C9048-CFA8-1C4B-C25F-23355A5F5B67}"/>
                    </a:ext>
                  </a:extLst>
                </p:cNvPr>
                <p:cNvGrpSpPr/>
                <p:nvPr/>
              </p:nvGrpSpPr>
              <p:grpSpPr>
                <a:xfrm>
                  <a:off x="101600" y="6506296"/>
                  <a:ext cx="11950032" cy="85967"/>
                  <a:chOff x="101600" y="6506296"/>
                  <a:chExt cx="11950032" cy="85967"/>
                </a:xfrm>
              </p:grpSpPr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E3988030-7780-D365-77DC-B26B56FD978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1600" y="6592263"/>
                    <a:ext cx="11950032" cy="0"/>
                  </a:xfrm>
                  <a:prstGeom prst="line">
                    <a:avLst/>
                  </a:prstGeom>
                  <a:ln w="19050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>
                    <a:extLst>
                      <a:ext uri="{FF2B5EF4-FFF2-40B4-BE49-F238E27FC236}">
                        <a16:creationId xmlns:a16="http://schemas.microsoft.com/office/drawing/2014/main" id="{035948EB-F499-3A91-FA10-0D4E6A2ED5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94522" y="6506296"/>
                    <a:ext cx="11744806" cy="2"/>
                  </a:xfrm>
                  <a:prstGeom prst="line">
                    <a:avLst/>
                  </a:prstGeom>
                  <a:ln w="19050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076B38CA-8B26-B020-3641-359D727D4CE8}"/>
                    </a:ext>
                  </a:extLst>
                </p:cNvPr>
                <p:cNvGrpSpPr/>
                <p:nvPr/>
              </p:nvGrpSpPr>
              <p:grpSpPr>
                <a:xfrm rot="10800000">
                  <a:off x="11746832" y="136754"/>
                  <a:ext cx="114300" cy="6612955"/>
                  <a:chOff x="292100" y="136753"/>
                  <a:chExt cx="114300" cy="6612955"/>
                </a:xfrm>
              </p:grpSpPr>
              <p:cxnSp>
                <p:nvCxnSpPr>
                  <p:cNvPr id="100" name="Straight Connector 99">
                    <a:extLst>
                      <a:ext uri="{FF2B5EF4-FFF2-40B4-BE49-F238E27FC236}">
                        <a16:creationId xmlns:a16="http://schemas.microsoft.com/office/drawing/2014/main" id="{800B167E-9654-184B-1974-ABE7434E3BF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 flipH="1" flipV="1">
                    <a:off x="406400" y="228999"/>
                    <a:ext cx="0" cy="6456928"/>
                  </a:xfrm>
                  <a:prstGeom prst="line">
                    <a:avLst/>
                  </a:prstGeom>
                  <a:ln w="19050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C9B94F4B-D7F1-A858-CC0E-CD794242BE0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 flipH="1" flipV="1">
                    <a:off x="292100" y="136753"/>
                    <a:ext cx="0" cy="6612955"/>
                  </a:xfrm>
                  <a:prstGeom prst="line">
                    <a:avLst/>
                  </a:prstGeom>
                  <a:ln w="19050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0E81EA47-493A-F8E6-0171-DB2C58F6DD1F}"/>
                  </a:ext>
                </a:extLst>
              </p:cNvPr>
              <p:cNvGrpSpPr/>
              <p:nvPr/>
            </p:nvGrpSpPr>
            <p:grpSpPr>
              <a:xfrm flipH="1">
                <a:off x="9535956" y="1402809"/>
                <a:ext cx="92372" cy="5332988"/>
                <a:chOff x="292100" y="136753"/>
                <a:chExt cx="114300" cy="6612955"/>
              </a:xfrm>
            </p:grpSpPr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AD3123D8-E11E-E5B9-028A-4631CFB568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 flipV="1">
                  <a:off x="406400" y="228999"/>
                  <a:ext cx="0" cy="6428463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7AAA5B64-2E69-52A8-62CB-CC13BF3A6E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 flipV="1">
                  <a:off x="292100" y="136753"/>
                  <a:ext cx="0" cy="6612955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72FBB8E5-D459-C354-3B38-42C69D0DB446}"/>
                </a:ext>
              </a:extLst>
            </p:cNvPr>
            <p:cNvGrpSpPr/>
            <p:nvPr/>
          </p:nvGrpSpPr>
          <p:grpSpPr>
            <a:xfrm rot="10800000">
              <a:off x="124288" y="656419"/>
              <a:ext cx="9657433" cy="67950"/>
              <a:chOff x="261582" y="6320005"/>
              <a:chExt cx="9657433" cy="67950"/>
            </a:xfrm>
          </p:grpSpPr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FA0A4245-68F7-BD23-05A3-B356F26509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582" y="6387955"/>
                <a:ext cx="9657433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73F2B86B-4E30-BD40-B983-140EB81325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2341" y="6320005"/>
                <a:ext cx="9491579" cy="2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3AFF679-2495-4A16-323F-3BBDC6CBF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7629" y="349564"/>
            <a:ext cx="1407467" cy="51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02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204</Words>
  <Application>Microsoft Office PowerPoint</Application>
  <PresentationFormat>Custom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JENNIE DUNCAN 17015155</dc:creator>
  <cp:lastModifiedBy>Bonnie Steves</cp:lastModifiedBy>
  <cp:revision>15</cp:revision>
  <dcterms:created xsi:type="dcterms:W3CDTF">2022-06-20T01:04:35Z</dcterms:created>
  <dcterms:modified xsi:type="dcterms:W3CDTF">2024-08-19T22:32:08Z</dcterms:modified>
</cp:coreProperties>
</file>